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5434" r:id="rId2"/>
    <p:sldMasterId id="2147486530" r:id="rId3"/>
    <p:sldMasterId id="2147486542" r:id="rId4"/>
    <p:sldMasterId id="2147486590" r:id="rId5"/>
    <p:sldMasterId id="2147486615" r:id="rId6"/>
  </p:sldMasterIdLst>
  <p:notesMasterIdLst>
    <p:notesMasterId r:id="rId50"/>
  </p:notesMasterIdLst>
  <p:handoutMasterIdLst>
    <p:handoutMasterId r:id="rId51"/>
  </p:handoutMasterIdLst>
  <p:sldIdLst>
    <p:sldId id="659" r:id="rId7"/>
    <p:sldId id="653" r:id="rId8"/>
    <p:sldId id="967" r:id="rId9"/>
    <p:sldId id="968" r:id="rId10"/>
    <p:sldId id="969" r:id="rId11"/>
    <p:sldId id="970" r:id="rId12"/>
    <p:sldId id="732" r:id="rId13"/>
    <p:sldId id="978" r:id="rId14"/>
    <p:sldId id="979" r:id="rId15"/>
    <p:sldId id="682" r:id="rId16"/>
    <p:sldId id="652" r:id="rId17"/>
    <p:sldId id="683" r:id="rId18"/>
    <p:sldId id="988" r:id="rId19"/>
    <p:sldId id="292" r:id="rId20"/>
    <p:sldId id="2233" r:id="rId21"/>
    <p:sldId id="980" r:id="rId22"/>
    <p:sldId id="685" r:id="rId23"/>
    <p:sldId id="986" r:id="rId24"/>
    <p:sldId id="981" r:id="rId25"/>
    <p:sldId id="982" r:id="rId26"/>
    <p:sldId id="983" r:id="rId27"/>
    <p:sldId id="984" r:id="rId28"/>
    <p:sldId id="985" r:id="rId29"/>
    <p:sldId id="697" r:id="rId30"/>
    <p:sldId id="987" r:id="rId31"/>
    <p:sldId id="735" r:id="rId32"/>
    <p:sldId id="736" r:id="rId33"/>
    <p:sldId id="737" r:id="rId34"/>
    <p:sldId id="739" r:id="rId35"/>
    <p:sldId id="740" r:id="rId36"/>
    <p:sldId id="741" r:id="rId37"/>
    <p:sldId id="995" r:id="rId38"/>
    <p:sldId id="743" r:id="rId39"/>
    <p:sldId id="996" r:id="rId40"/>
    <p:sldId id="745" r:id="rId41"/>
    <p:sldId id="746" r:id="rId42"/>
    <p:sldId id="747" r:id="rId43"/>
    <p:sldId id="748" r:id="rId44"/>
    <p:sldId id="749" r:id="rId45"/>
    <p:sldId id="997" r:id="rId46"/>
    <p:sldId id="754" r:id="rId47"/>
    <p:sldId id="755" r:id="rId48"/>
    <p:sldId id="756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00"/>
    <a:srgbClr val="DDDDDD"/>
    <a:srgbClr val="FFCCFF"/>
    <a:srgbClr val="FF99CC"/>
    <a:srgbClr val="CCFFFF"/>
    <a:srgbClr val="FF0000"/>
    <a:srgbClr val="0099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6"/>
    <p:restoredTop sz="86924"/>
  </p:normalViewPr>
  <p:slideViewPr>
    <p:cSldViewPr snapToGrid="0">
      <p:cViewPr varScale="1">
        <p:scale>
          <a:sx n="121" d="100"/>
          <a:sy n="121" d="100"/>
        </p:scale>
        <p:origin x="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8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11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6774A9-6105-DE48-A077-6A2C7928265B}" type="slidenum">
              <a:rPr lang="en-US" altLang="en-US" sz="1200">
                <a:solidFill>
                  <a:srgbClr val="000000"/>
                </a:solidFill>
              </a:rPr>
              <a:pPr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FBE2D6E-9513-F34D-B403-6C523FCB6143}" type="slidenum">
              <a:rPr lang="en-US" altLang="en-US" sz="120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2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4925" y="752475"/>
            <a:ext cx="4721225" cy="3541713"/>
          </a:xfrm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Scaling</a:t>
            </a:r>
          </a:p>
          <a:p>
            <a:r>
              <a:rPr lang="en-US" altLang="x-none" dirty="0">
                <a:ea typeface="ＭＳ Ｐゴシック" charset="-128"/>
              </a:rPr>
              <a:t>Robustness</a:t>
            </a:r>
          </a:p>
          <a:p>
            <a:r>
              <a:rPr lang="en-US" altLang="x-none" dirty="0">
                <a:ea typeface="ＭＳ Ｐゴシック" charset="-128"/>
              </a:rPr>
              <a:t>Decentralization</a:t>
            </a:r>
          </a:p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1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24F184D-1A82-574E-A96E-0D80A1BA6DD3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64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9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14797CF-FE91-7D4C-BE1A-B867034A6256}" type="slidenum">
              <a:rPr lang="en-US" altLang="en-US" sz="1200">
                <a:solidFill>
                  <a:srgbClr val="000000"/>
                </a:solidFill>
              </a:rPr>
              <a:pPr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0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7CF621E-DAC3-8949-B1F7-0DF1EE1E7E11}" type="slidenum">
              <a:rPr lang="en-US" altLang="en-US" sz="1200">
                <a:solidFill>
                  <a:srgbClr val="000000"/>
                </a:solidFill>
              </a:rPr>
              <a:pPr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0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1B8FA41-DE53-9944-915B-2CF1393E1F7D}" type="slidenum">
              <a:rPr lang="en-US" altLang="en-US" sz="1200">
                <a:solidFill>
                  <a:srgbClr val="000000"/>
                </a:solidFill>
              </a:rPr>
              <a:pPr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8415B0E-9944-0343-A439-16536042B433}" type="slidenum">
              <a:rPr lang="en-US" altLang="en-US" sz="1200">
                <a:solidFill>
                  <a:srgbClr val="000000"/>
                </a:solidFill>
              </a:rPr>
              <a:pPr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4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B24E165-6551-6E4E-9EDF-0C3B649EF1D2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12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63E9D3F-DF4D-0649-8D42-FDB1AA586C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90F2BD6E-D1D4-D64A-9748-287577B1826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54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0DA2017-7679-A346-82D5-778CECD3A29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84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8AB5BB2-D2A6-6E4D-AA56-EAD3793442AA}" type="slidenum">
              <a:rPr lang="en-US" altLang="en-US" sz="1200">
                <a:solidFill>
                  <a:srgbClr val="000000"/>
                </a:solidFill>
              </a:rPr>
              <a:pPr/>
              <a:t>24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3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25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567E5AE-5961-B94C-90C3-71CA8BEA5164}" type="slidenum">
              <a:rPr lang="en-US" altLang="en-US" sz="1200">
                <a:solidFill>
                  <a:srgbClr val="000000"/>
                </a:solidFill>
              </a:rPr>
              <a:pPr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8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F7FB3D-F40F-9447-88A9-264BB1FA4C37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5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649BD04-84EE-0E49-A5C4-9E70340BFE09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5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29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76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00C65E7-333E-494E-82F1-57E9BFF4567F}" type="slidenum">
              <a:rPr lang="en-US" altLang="en-US" sz="1200">
                <a:solidFill>
                  <a:srgbClr val="000000"/>
                </a:solidFill>
              </a:rPr>
              <a:pPr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558A3C4-0FDA-AE48-90EE-47B80E047686}" type="slidenum">
              <a:rPr lang="en-US" altLang="en-US" sz="1300">
                <a:solidFill>
                  <a:srgbClr val="000000"/>
                </a:solidFill>
              </a:rPr>
              <a:pPr/>
              <a:t>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3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E0C61A9-DE68-194E-9C87-F0518A4FC8A5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70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3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CC3F2C-5311-CE4E-8D75-93666F0BC6D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0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52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9470C0B-B50A-1E42-8B2B-7DACA9417D8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19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98EDC57-8E67-B349-806B-BE1DD6C56BA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99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3CCC698-F436-024C-BA24-8BA62883AC1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351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AE2FF69-245D-5E40-9704-6F49030A72F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60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E4C98F-481D-E949-BDC2-07762CF48F8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35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40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99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847D1E2-485D-F848-8872-BFE8D1D2741A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second two enforce consistency across scenarios</a:t>
            </a:r>
          </a:p>
        </p:txBody>
      </p:sp>
    </p:spTree>
    <p:extLst>
      <p:ext uri="{BB962C8B-B14F-4D97-AF65-F5344CB8AC3E}">
        <p14:creationId xmlns:p14="http://schemas.microsoft.com/office/powerpoint/2010/main" val="458937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8E9C7DB-F017-F149-B135-E4EDFC075F7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97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5128851-8D6D-9C4A-9AA9-305D299C820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1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CEE832E-AEF5-EC47-AEEC-8F81E807561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6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D7D194-3A7B-1843-83D8-6C6709A095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35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CD88BBF-2330-7946-9DEA-9148800984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23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350208-A964-6941-8C49-FFE797BED543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4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EC1427-F8C6-E547-B732-CABA65C9583A}" type="slidenum">
              <a:rPr lang="en-US" altLang="en-US" sz="1300">
                <a:solidFill>
                  <a:srgbClr val="000000"/>
                </a:solidFill>
              </a:rPr>
              <a:pPr/>
              <a:t>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46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A6C1D6C8-E294-1040-ABD9-595DCC5CCDC8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5C837-7DCC-BB4C-860A-05134F7BCC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7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C249-6955-F842-A7C8-5E9AF379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12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098BB-90A3-AB41-B2D0-2BD7F834B2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60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40421-196E-8743-A09E-B90835362F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488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10EF7-73B5-804A-9519-1EFC842E6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024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F375A-7789-014E-9FCC-403830B04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185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265-C4E5-9849-808A-4F94997A3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45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79CA9-9795-2149-8821-BD32B8E19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7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7449B-0124-B649-9989-87E4A28CCD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5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BE866-9258-1849-9196-E99C1DE861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378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086D-2936-1D4B-945D-022DB0BA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085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FAC1DB-9995-0848-874A-E9EA71109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B6598F-A427-AD40-9B56-2131A9605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38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6114C-E8A7-DA4A-AA0F-845DA97FF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6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D0AA7-2BB1-D544-AE89-73F1C9398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35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A5C27-C57B-B646-8C1E-F00B103C52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72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8D0B3-9CBA-6048-9458-9B54CAEFE9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889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2C26A-E955-2A47-B9DE-5B0FAC6C1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2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956A0-86B0-AD46-AABB-A7C816AA5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778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2B6115-4B9B-564A-805E-8758FC54F8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741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CDAB-00D7-344E-B9DF-FBA0829A2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4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331CB-E84B-0E4C-8CC5-DFAF011D1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756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3408B-7900-FC4B-BD72-36040FD982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3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2347-CDA6-574D-B403-36BF32827D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28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4E864-80E4-EB4D-9F7B-425E69AE6F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0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0FEA3-0CE1-1440-A34F-FBA574C263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4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7E58E7-B42F-CB41-BB34-1CBF4256AC9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1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FBA8F6-F958-3D4A-9A28-942348EDAA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9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3236B-93AC-334D-B2DC-16D8302F8B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94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8FA4C-44B9-1941-9504-05623CDAE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69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1DFBB-360D-4241-81CF-92E89BE9A7B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3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E87D8-9014-504E-86AD-E6ED472683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51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A0D48B-45A7-DC49-ADCE-D4FA1D0D5D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2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07658-B878-A343-92D3-0368298DE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89F1B-7E6C-7A49-BAC1-E640164C8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EC813F-428E-AA40-952D-BCD9D2D1BA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505A6-EDD7-B041-A4AE-5F91ED566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DF850-F40B-9D4F-B4D3-521ACFEA8A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4CCD9-39D7-5541-B14F-D9481BE42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FF833-8FE5-DB46-9EBD-C475FE817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58CC-83D3-504A-A366-E3F8EFD21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4460A-2250-B54B-BABA-045BA03B6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898A-9E5C-2949-BBE5-FFF59B7AD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BBC52-8DD6-7E43-B4AA-FDE4E427DB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E85BB7-4B17-6D43-89F8-9D8CCEF4EF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88F45-8E67-A041-A762-86C8FE9028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A6397-7845-F84E-A717-8273779CDD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D1EEB-1870-CC4C-9AFC-9A4186EB06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AC165B-77C3-0149-B2A8-E370F1CF8D7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6C3F1-729C-614C-9A3D-B8800098AB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F3007-76A1-E64E-AAB2-9DBBF6A454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E7E80-7CA5-644C-9DA5-32F39C5E8F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6C743-D032-4446-929A-AB0CD4A6F7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615A14-04F9-994F-844B-7FFA7CA27E0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F4CE5C-EC3A-8645-B052-CD854362F2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BF82A54-26C4-3345-A9A7-508E3D164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8134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95" r:id="rId1"/>
    <p:sldLayoutId id="2147486496" r:id="rId2"/>
    <p:sldLayoutId id="2147486497" r:id="rId3"/>
    <p:sldLayoutId id="2147486498" r:id="rId4"/>
    <p:sldLayoutId id="2147486499" r:id="rId5"/>
    <p:sldLayoutId id="2147486500" r:id="rId6"/>
    <p:sldLayoutId id="2147486501" r:id="rId7"/>
    <p:sldLayoutId id="2147486502" r:id="rId8"/>
    <p:sldLayoutId id="2147486503" r:id="rId9"/>
    <p:sldLayoutId id="2147486504" r:id="rId10"/>
    <p:sldLayoutId id="21474865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ea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8AF0E8C5-A3A4-7A43-9A2F-5FBA791B69E9}" type="slidenum">
              <a:rPr lang="en-US" altLang="en-US" smtClean="0">
                <a:ea typeface=""/>
              </a:rPr>
              <a:pPr/>
              <a:t>‹#›</a:t>
            </a:fld>
            <a:endParaRPr lang="en-US" altLang="en-US"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335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31" r:id="rId1"/>
    <p:sldLayoutId id="2147486532" r:id="rId2"/>
    <p:sldLayoutId id="2147486533" r:id="rId3"/>
    <p:sldLayoutId id="2147486534" r:id="rId4"/>
    <p:sldLayoutId id="2147486535" r:id="rId5"/>
    <p:sldLayoutId id="2147486536" r:id="rId6"/>
    <p:sldLayoutId id="2147486537" r:id="rId7"/>
    <p:sldLayoutId id="2147486538" r:id="rId8"/>
    <p:sldLayoutId id="2147486539" r:id="rId9"/>
    <p:sldLayoutId id="2147486540" r:id="rId10"/>
    <p:sldLayoutId id="21474865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3D37A63E-14DD-5A45-9700-CA25841BF112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1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43" r:id="rId1"/>
    <p:sldLayoutId id="2147486544" r:id="rId2"/>
    <p:sldLayoutId id="2147486545" r:id="rId3"/>
    <p:sldLayoutId id="2147486546" r:id="rId4"/>
    <p:sldLayoutId id="2147486547" r:id="rId5"/>
    <p:sldLayoutId id="2147486548" r:id="rId6"/>
    <p:sldLayoutId id="2147486549" r:id="rId7"/>
    <p:sldLayoutId id="2147486550" r:id="rId8"/>
    <p:sldLayoutId id="2147486551" r:id="rId9"/>
    <p:sldLayoutId id="2147486552" r:id="rId10"/>
    <p:sldLayoutId id="214748655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73196D1A-56DB-1D4B-8B6D-0A0D7131AE6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27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1" r:id="rId1"/>
    <p:sldLayoutId id="2147486592" r:id="rId2"/>
    <p:sldLayoutId id="2147486593" r:id="rId3"/>
    <p:sldLayoutId id="2147486594" r:id="rId4"/>
    <p:sldLayoutId id="2147486595" r:id="rId5"/>
    <p:sldLayoutId id="2147486596" r:id="rId6"/>
    <p:sldLayoutId id="2147486597" r:id="rId7"/>
    <p:sldLayoutId id="2147486598" r:id="rId8"/>
    <p:sldLayoutId id="2147486599" r:id="rId9"/>
    <p:sldLayoutId id="2147486600" r:id="rId10"/>
    <p:sldLayoutId id="21474866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B6767C61-7660-064E-8E0D-AAB8340256F3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607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16" r:id="rId1"/>
    <p:sldLayoutId id="2147486617" r:id="rId2"/>
    <p:sldLayoutId id="2147486618" r:id="rId3"/>
    <p:sldLayoutId id="2147486619" r:id="rId4"/>
    <p:sldLayoutId id="2147486620" r:id="rId5"/>
    <p:sldLayoutId id="2147486621" r:id="rId6"/>
    <p:sldLayoutId id="2147486622" r:id="rId7"/>
    <p:sldLayoutId id="2147486623" r:id="rId8"/>
    <p:sldLayoutId id="2147486624" r:id="rId9"/>
    <p:sldLayoutId id="2147486625" r:id="rId10"/>
    <p:sldLayoutId id="21474866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emf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6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2.wmf"/><Relationship Id="rId4" Type="http://schemas.openxmlformats.org/officeDocument/2006/relationships/image" Target="NUL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 Layer: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Over</a:t>
            </a:r>
            <a:r>
              <a:rPr lang="en-US" altLang="zh-CN" sz="2800" dirty="0">
                <a:ea typeface="ＭＳ Ｐゴシック" charset="-128"/>
              </a:rPr>
              <a:t>view</a:t>
            </a:r>
            <a:r>
              <a:rPr lang="en-US" altLang="en-US" sz="2800" dirty="0">
                <a:ea typeface="ＭＳ Ｐゴシック" charset="-128"/>
              </a:rPr>
              <a:t>;</a:t>
            </a:r>
            <a:br>
              <a:rPr lang="en-US" altLang="en-US" sz="2800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Distance Vector Protocols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486930-9A6A-0C42-8A17-D7B66A736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11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30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7E4F-B83B-A340-932A-C61E14BE284B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6508750" cy="1143000"/>
          </a:xfrm>
        </p:spPr>
        <p:txBody>
          <a:bodyPr/>
          <a:lstStyle/>
          <a:p>
            <a:pPr algn="l"/>
            <a:r>
              <a:rPr lang="en-US" altLang="en-US" sz="3000" dirty="0"/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047038" cy="4267200"/>
          </a:xfrm>
        </p:spPr>
        <p:txBody>
          <a:bodyPr/>
          <a:lstStyle/>
          <a:p>
            <a:pPr>
              <a:spcBef>
                <a:spcPts val="400"/>
              </a:spcBef>
              <a:buFont typeface="Wingdings" pitchFamily="2" charset="2"/>
              <a:buChar char="q"/>
            </a:pPr>
            <a:r>
              <a:rPr lang="en-US" altLang="en-US" dirty="0"/>
              <a:t>Many aspects of TCP can be studied, for example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/>
              <a:t>TCP under wireless (LTE)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/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2"/>
                </a:solidFill>
              </a:rPr>
              <a:t>Multipath TCP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2"/>
                </a:solidFill>
              </a:rPr>
              <a:t>TCP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BBR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mr-IN" altLang="en-US" dirty="0">
                <a:solidFill>
                  <a:schemeClr val="tx2"/>
                </a:solidFill>
              </a:rPr>
              <a:t>…</a:t>
            </a: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5" name="Picture 8" descr="Screen Shot 2013-11-03 at 4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33" y="3247510"/>
            <a:ext cx="4435967" cy="22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E3A1CA-BAEC-1247-8612-E7923AFD43BC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457200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sz="2800" i="1" dirty="0">
                <a:solidFill>
                  <a:srgbClr val="C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3EC911E-8FDF-B744-86ED-0706AFB94BB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304800" y="228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600" u="sng">
                <a:solidFill>
                  <a:srgbClr val="3333CC"/>
                </a:solidFill>
                <a:ea typeface=""/>
              </a:rPr>
              <a:t>Network Layer</a:t>
            </a:r>
            <a:endParaRPr lang="en-US" altLang="en-US" sz="4800" u="sng">
              <a:solidFill>
                <a:srgbClr val="3333CC"/>
              </a:solidFill>
              <a:ea typeface=""/>
            </a:endParaRPr>
          </a:p>
        </p:txBody>
      </p:sp>
      <p:sp>
        <p:nvSpPr>
          <p:cNvPr id="685059" name="Rectangle 3"/>
          <p:cNvSpPr>
            <a:spLocks noChangeArrowheads="1"/>
          </p:cNvSpPr>
          <p:nvPr/>
        </p:nvSpPr>
        <p:spPr bwMode="auto">
          <a:xfrm>
            <a:off x="338138" y="1471613"/>
            <a:ext cx="428148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Transport packet from source to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.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Network layer in </a:t>
            </a:r>
            <a:r>
              <a:rPr lang="en-US" altLang="en-US" i="1" dirty="0">
                <a:solidFill>
                  <a:srgbClr val="000000"/>
                </a:solidFill>
                <a:ea typeface=""/>
              </a:rPr>
              <a:t>every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host, router</a:t>
            </a:r>
          </a:p>
          <a:p>
            <a:pPr>
              <a:spcBef>
                <a:spcPct val="7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B</a:t>
            </a:r>
            <a:r>
              <a:rPr lang="en-US" altLang="en-US" dirty="0">
                <a:solidFill>
                  <a:srgbClr val="FF0000"/>
                </a:solidFill>
                <a:ea typeface=""/>
              </a:rPr>
              <a:t>asic functions:</a:t>
            </a: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inter-networking (e.g., fragmentation/assembly)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Wingdings" charset="2"/>
              <a:buChar char="Ø"/>
            </a:pPr>
            <a:r>
              <a:rPr lang="en-US" altLang="zh-CN" dirty="0">
                <a:solidFill>
                  <a:schemeClr val="accent6"/>
                </a:solidFill>
                <a:ea typeface="宋体" charset="-122"/>
              </a:rPr>
              <a:t>routing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(determine 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route(s) taken by packets of a flow), and </a:t>
            </a:r>
            <a:r>
              <a:rPr lang="en-US" altLang="en-US" dirty="0">
                <a:solidFill>
                  <a:schemeClr val="accent6"/>
                </a:solidFill>
                <a:ea typeface=""/>
              </a:rPr>
              <a:t>forwarding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(move the packets along the route(s))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619625" y="1792288"/>
          <a:ext cx="38798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02" name="Photo Editor Photo" r:id="rId4" imgW="7628571" imgH="7992591" progId="MSPhotoEd.3">
                  <p:embed/>
                </p:oleObj>
              </mc:Choice>
              <mc:Fallback>
                <p:oleObj name="Photo Editor Photo" r:id="rId4" imgW="7628571" imgH="799259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792288"/>
                        <a:ext cx="387985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1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C978B38-6BBA-DE40-8136-39730AAF9F1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62063" y="1781175"/>
            <a:ext cx="7539037" cy="451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1163638" y="1847850"/>
            <a:ext cx="7539037" cy="45116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8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en-US" sz="3600" dirty="0"/>
              <a:t>Current Internet Network Layer</a:t>
            </a:r>
            <a:endParaRPr lang="en-US" altLang="en-US" dirty="0"/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3452813" y="4037013"/>
            <a:ext cx="1530350" cy="1343025"/>
            <a:chOff x="3996" y="2883"/>
            <a:chExt cx="646" cy="765"/>
          </a:xfrm>
        </p:grpSpPr>
        <p:sp>
          <p:nvSpPr>
            <p:cNvPr id="3109" name="Rectangle 7"/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0" name="Rectangle 8"/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1" name="Text Box 9"/>
            <p:cNvSpPr txBox="1">
              <a:spLocks noChangeArrowheads="1"/>
            </p:cNvSpPr>
            <p:nvPr/>
          </p:nvSpPr>
          <p:spPr bwMode="auto">
            <a:xfrm>
              <a:off x="4011" y="3074"/>
              <a:ext cx="631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forwarding</a:t>
              </a:r>
            </a:p>
          </p:txBody>
        </p:sp>
        <p:sp>
          <p:nvSpPr>
            <p:cNvPr id="3112" name="Line 10"/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3" name="Line 11"/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4" name="Line 12"/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5" name="Line 13"/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6" name="Line 14"/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7" name="Line 15"/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080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439005" y="1397262"/>
            <a:ext cx="7534275" cy="43815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/>
              <a:t>Network layer functions:</a:t>
            </a:r>
          </a:p>
        </p:txBody>
      </p:sp>
      <p:sp>
        <p:nvSpPr>
          <p:cNvPr id="3081" name="Line 17"/>
          <p:cNvSpPr>
            <a:spLocks noChangeShapeType="1"/>
          </p:cNvSpPr>
          <p:nvPr/>
        </p:nvSpPr>
        <p:spPr bwMode="auto">
          <a:xfrm flipV="1">
            <a:off x="1185863" y="5895975"/>
            <a:ext cx="7505700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2" name="Line 18"/>
          <p:cNvSpPr>
            <a:spLocks noChangeShapeType="1"/>
          </p:cNvSpPr>
          <p:nvPr/>
        </p:nvSpPr>
        <p:spPr bwMode="auto">
          <a:xfrm flipV="1">
            <a:off x="1214438" y="5429250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83" name="Group 19"/>
          <p:cNvGrpSpPr>
            <a:grpSpLocks/>
          </p:cNvGrpSpPr>
          <p:nvPr/>
        </p:nvGrpSpPr>
        <p:grpSpPr bwMode="auto">
          <a:xfrm>
            <a:off x="1265238" y="2552700"/>
            <a:ext cx="2178050" cy="979488"/>
            <a:chOff x="1175" y="1848"/>
            <a:chExt cx="1189" cy="558"/>
          </a:xfrm>
        </p:grpSpPr>
        <p:sp>
          <p:nvSpPr>
            <p:cNvPr id="3106" name="Rectangle 20"/>
            <p:cNvSpPr>
              <a:spLocks noChangeArrowheads="1"/>
            </p:cNvSpPr>
            <p:nvPr/>
          </p:nvSpPr>
          <p:spPr bwMode="auto">
            <a:xfrm>
              <a:off x="1224" y="1848"/>
              <a:ext cx="1140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7" name="Rectangle 21"/>
            <p:cNvSpPr>
              <a:spLocks noChangeArrowheads="1"/>
            </p:cNvSpPr>
            <p:nvPr/>
          </p:nvSpPr>
          <p:spPr bwMode="auto">
            <a:xfrm>
              <a:off x="1182" y="1890"/>
              <a:ext cx="1140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8" name="Text Box 22"/>
            <p:cNvSpPr txBox="1">
              <a:spLocks noChangeArrowheads="1"/>
            </p:cNvSpPr>
            <p:nvPr/>
          </p:nvSpPr>
          <p:spPr bwMode="auto">
            <a:xfrm>
              <a:off x="1175" y="1895"/>
              <a:ext cx="999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  <a:ea typeface=""/>
                </a:rPr>
                <a:t>Routing protocols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path selection</a:t>
              </a:r>
            </a:p>
            <a:p>
              <a:pPr>
                <a:buFontTx/>
                <a:buChar char="•"/>
              </a:pPr>
              <a:r>
                <a:rPr lang="en-US" altLang="en-US" sz="1200">
                  <a:solidFill>
                    <a:srgbClr val="000000"/>
                  </a:solidFill>
                  <a:ea typeface=""/>
                </a:rPr>
                <a:t>e.g., RIP, OSPF, BGP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4" name="Group 24"/>
          <p:cNvGrpSpPr>
            <a:grpSpLocks/>
          </p:cNvGrpSpPr>
          <p:nvPr/>
        </p:nvGrpSpPr>
        <p:grpSpPr bwMode="auto">
          <a:xfrm>
            <a:off x="5303838" y="4030663"/>
            <a:ext cx="3087687" cy="1306512"/>
            <a:chOff x="102" y="1272"/>
            <a:chExt cx="1890" cy="744"/>
          </a:xfrm>
        </p:grpSpPr>
        <p:sp>
          <p:nvSpPr>
            <p:cNvPr id="3103" name="Rectangle 25"/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4" name="Rectangle 26"/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5" name="Text Box 27"/>
            <p:cNvSpPr txBox="1">
              <a:spLocks noChangeArrowheads="1"/>
            </p:cNvSpPr>
            <p:nvPr/>
          </p:nvSpPr>
          <p:spPr bwMode="auto">
            <a:xfrm>
              <a:off x="116" y="1335"/>
              <a:ext cx="176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Network layer protocol (e.g., IP)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addressing conventions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format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handling conventions</a:t>
              </a:r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5" name="Group 28"/>
          <p:cNvGrpSpPr>
            <a:grpSpLocks/>
          </p:cNvGrpSpPr>
          <p:nvPr/>
        </p:nvGrpSpPr>
        <p:grpSpPr bwMode="auto">
          <a:xfrm>
            <a:off x="3857625" y="2540000"/>
            <a:ext cx="2028825" cy="979488"/>
            <a:chOff x="72" y="1146"/>
            <a:chExt cx="1260" cy="558"/>
          </a:xfrm>
        </p:grpSpPr>
        <p:sp>
          <p:nvSpPr>
            <p:cNvPr id="3100" name="Rectangle 29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1" name="Rectangle 30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2" name="Text Box 31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pPr>
                <a:buFontTx/>
                <a:buChar char="•"/>
              </a:pP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error reporting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e.g. ICMP</a:t>
              </a:r>
            </a:p>
          </p:txBody>
        </p:sp>
      </p:grpSp>
      <p:sp>
        <p:nvSpPr>
          <p:cNvPr id="3086" name="Line 32"/>
          <p:cNvSpPr>
            <a:spLocks noChangeShapeType="1"/>
          </p:cNvSpPr>
          <p:nvPr/>
        </p:nvSpPr>
        <p:spPr bwMode="auto">
          <a:xfrm flipV="1">
            <a:off x="1214438" y="2466975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7" name="Text Box 33"/>
          <p:cNvSpPr txBox="1">
            <a:spLocks noChangeArrowheads="1"/>
          </p:cNvSpPr>
          <p:nvPr/>
        </p:nvSpPr>
        <p:spPr bwMode="auto">
          <a:xfrm>
            <a:off x="3468688" y="1993900"/>
            <a:ext cx="185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Transport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8" name="Text Box 34"/>
          <p:cNvSpPr txBox="1">
            <a:spLocks noChangeArrowheads="1"/>
          </p:cNvSpPr>
          <p:nvPr/>
        </p:nvSpPr>
        <p:spPr bwMode="auto">
          <a:xfrm>
            <a:off x="4070350" y="5459413"/>
            <a:ext cx="1217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Link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9" name="Text Box 35"/>
          <p:cNvSpPr txBox="1">
            <a:spLocks noChangeArrowheads="1"/>
          </p:cNvSpPr>
          <p:nvPr/>
        </p:nvSpPr>
        <p:spPr bwMode="auto">
          <a:xfrm>
            <a:off x="3857625" y="5954713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physical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90" name="Text Box 36"/>
          <p:cNvSpPr txBox="1">
            <a:spLocks noChangeArrowheads="1"/>
          </p:cNvSpPr>
          <p:nvPr/>
        </p:nvSpPr>
        <p:spPr bwMode="auto">
          <a:xfrm>
            <a:off x="0" y="3524250"/>
            <a:ext cx="1211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layer</a:t>
            </a:r>
            <a:endParaRPr lang="en-US" altLang="en-US" sz="1600">
              <a:solidFill>
                <a:srgbClr val="000000"/>
              </a:solidFill>
              <a:ea typeface=""/>
            </a:endParaRPr>
          </a:p>
        </p:txBody>
      </p:sp>
      <p:sp>
        <p:nvSpPr>
          <p:cNvPr id="3091" name="Line 37"/>
          <p:cNvSpPr>
            <a:spLocks noChangeShapeType="1"/>
          </p:cNvSpPr>
          <p:nvPr/>
        </p:nvSpPr>
        <p:spPr bwMode="auto">
          <a:xfrm flipV="1">
            <a:off x="1023938" y="248602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2" name="Line 38"/>
          <p:cNvSpPr>
            <a:spLocks noChangeShapeType="1"/>
          </p:cNvSpPr>
          <p:nvPr/>
        </p:nvSpPr>
        <p:spPr bwMode="auto">
          <a:xfrm>
            <a:off x="1008063" y="451167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93" name="Group 39"/>
          <p:cNvGrpSpPr>
            <a:grpSpLocks/>
          </p:cNvGrpSpPr>
          <p:nvPr/>
        </p:nvGrpSpPr>
        <p:grpSpPr bwMode="auto">
          <a:xfrm>
            <a:off x="6192838" y="2527300"/>
            <a:ext cx="2089150" cy="979488"/>
            <a:chOff x="72" y="1146"/>
            <a:chExt cx="1260" cy="558"/>
          </a:xfrm>
        </p:grpSpPr>
        <p:sp>
          <p:nvSpPr>
            <p:cNvPr id="3097" name="Rectangle 40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8" name="Rectangle 41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9" name="Text Box 42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- router “signaling”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e.g. RSVP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sp>
        <p:nvSpPr>
          <p:cNvPr id="3094" name="Line 43"/>
          <p:cNvSpPr>
            <a:spLocks noChangeShapeType="1"/>
          </p:cNvSpPr>
          <p:nvPr/>
        </p:nvSpPr>
        <p:spPr bwMode="auto">
          <a:xfrm>
            <a:off x="3192463" y="3613150"/>
            <a:ext cx="404812" cy="31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5" name="Line 44"/>
          <p:cNvSpPr>
            <a:spLocks noChangeShapeType="1"/>
          </p:cNvSpPr>
          <p:nvPr/>
        </p:nvSpPr>
        <p:spPr bwMode="auto">
          <a:xfrm flipH="1">
            <a:off x="4259263" y="3586163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6" name="Line 45"/>
          <p:cNvSpPr>
            <a:spLocks noChangeShapeType="1"/>
          </p:cNvSpPr>
          <p:nvPr/>
        </p:nvSpPr>
        <p:spPr bwMode="auto">
          <a:xfrm flipH="1">
            <a:off x="4918075" y="3556000"/>
            <a:ext cx="1454150" cy="374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995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7029622" y="3571627"/>
            <a:ext cx="1312020" cy="912710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>
          <a:xfrm>
            <a:off x="533399" y="228600"/>
            <a:ext cx="8347842" cy="1143000"/>
          </a:xfrm>
        </p:spPr>
        <p:txBody>
          <a:bodyPr anchor="ctr"/>
          <a:lstStyle/>
          <a:p>
            <a:r>
              <a:rPr lang="en-US" altLang="x-none" dirty="0">
                <a:ea typeface="ＭＳ Ｐゴシック" charset="-128"/>
              </a:rPr>
              <a:t>Our Focus: Global Routing System</a:t>
            </a: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556223" indent="-213932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855729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198020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540311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1882602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224894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567185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2909476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899">
                <a:latin typeface="Tahoma" charset="0"/>
              </a:rPr>
              <a:pPr/>
              <a:t>14</a:t>
            </a:fld>
            <a:endParaRPr lang="en-US" altLang="x-none" sz="899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>
            <p:extLst/>
          </p:nvPr>
        </p:nvGraphicFramePr>
        <p:xfrm>
          <a:off x="1498695" y="3172318"/>
          <a:ext cx="1664983" cy="117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29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95" y="3172318"/>
                        <a:ext cx="1664983" cy="117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>
            <p:extLst/>
          </p:nvPr>
        </p:nvGraphicFramePr>
        <p:xfrm>
          <a:off x="1779164" y="1860297"/>
          <a:ext cx="1351239" cy="100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30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164" y="1860297"/>
                        <a:ext cx="1351239" cy="1001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7459832" y="2152648"/>
            <a:ext cx="884188" cy="60371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74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089996" y="2346362"/>
            <a:ext cx="1350050" cy="1216946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4385380" y="2416480"/>
            <a:ext cx="1807593" cy="1258541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4410335" y="2439060"/>
            <a:ext cx="1792144" cy="1279933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089996" y="2346364"/>
            <a:ext cx="1350050" cy="1238338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324115" y="2551958"/>
            <a:ext cx="210352" cy="3719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3568931" y="2758747"/>
            <a:ext cx="456355" cy="16519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3534468" y="2965532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059751" y="2758745"/>
            <a:ext cx="382673" cy="11527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3849400" y="2931066"/>
            <a:ext cx="593024" cy="32325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4571960" y="2705266"/>
            <a:ext cx="771288" cy="843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4606425" y="2789644"/>
            <a:ext cx="280468" cy="49557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4606425" y="2746860"/>
            <a:ext cx="421890" cy="24719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5028315" y="2994053"/>
            <a:ext cx="841404" cy="415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5377712" y="2705268"/>
            <a:ext cx="386238" cy="1247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4886896" y="3325623"/>
            <a:ext cx="771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5693833" y="3035647"/>
            <a:ext cx="210352" cy="28997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5798415" y="2830051"/>
            <a:ext cx="105770" cy="20559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5756820" y="3216289"/>
            <a:ext cx="342266" cy="17232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59" y="2468771"/>
            <a:ext cx="273338" cy="19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078112" y="2965531"/>
            <a:ext cx="456355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22" y="286570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83" y="2686252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65" y="3222232"/>
            <a:ext cx="275714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85" y="3247189"/>
            <a:ext cx="294729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30" y="2912052"/>
            <a:ext cx="293541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0" y="2632773"/>
            <a:ext cx="293541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55" y="2743296"/>
            <a:ext cx="294729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90" y="3280465"/>
            <a:ext cx="294729" cy="1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18" y="2977414"/>
            <a:ext cx="293541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4945127" y="1999343"/>
            <a:ext cx="1111444" cy="2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>
                <a:latin typeface="Arial" charset="0"/>
              </a:rPr>
              <a:t>Backbone</a:t>
            </a:r>
            <a:r>
              <a:rPr lang="en-US" altLang="zh-CN" sz="1198">
                <a:latin typeface="Arial" charset="0"/>
              </a:rPr>
              <a:t> ISP</a:t>
            </a:r>
            <a:endParaRPr lang="en-US" altLang="x-none" sz="1198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3691339" y="201954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48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79" y="2759934"/>
            <a:ext cx="273338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6213175" y="2359434"/>
            <a:ext cx="1350050" cy="1218135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6213175" y="2359435"/>
            <a:ext cx="1350050" cy="1239527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6692112" y="2773006"/>
            <a:ext cx="455167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6657648" y="2979793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7182931" y="2773007"/>
            <a:ext cx="314932" cy="5787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6972578" y="3269767"/>
            <a:ext cx="525284" cy="82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6200102" y="2979792"/>
            <a:ext cx="457544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00" y="287996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6847794" y="197438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048">
                <a:latin typeface="Arial" charset="0"/>
              </a:rPr>
              <a:t>ISP</a:t>
            </a:r>
            <a:endParaRPr lang="en-US" altLang="x-none" sz="1048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43" y="3045157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7119942" y="2534135"/>
            <a:ext cx="343455" cy="22936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38" y="2468769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3" y="2700514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60" y="3046343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750028" y="4912154"/>
            <a:ext cx="2338819" cy="7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2" rIns="68541" bIns="34272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x-none" sz="1198" dirty="0">
              <a:latin typeface="Comic Sans MS" charset="0"/>
            </a:endParaRP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3184"/>
          <a:stretch>
            <a:fillRect/>
          </a:stretch>
        </p:blipFill>
        <p:spPr bwMode="auto">
          <a:xfrm>
            <a:off x="7198378" y="3799804"/>
            <a:ext cx="1083843" cy="42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148228" y="2259606"/>
            <a:ext cx="143800" cy="20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2748919" y="3144983"/>
            <a:ext cx="211540" cy="273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7611951" y="3335132"/>
            <a:ext cx="156872" cy="57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7387340" y="4199117"/>
            <a:ext cx="761747" cy="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899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299"/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9526C008-0A50-9941-B075-377F660549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999" y="3697324"/>
            <a:ext cx="3725714" cy="2252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F04AB9-B31A-D44C-8DAA-A5C6EF559492}"/>
              </a:ext>
            </a:extLst>
          </p:cNvPr>
          <p:cNvSpPr/>
          <p:nvPr/>
        </p:nvSpPr>
        <p:spPr>
          <a:xfrm>
            <a:off x="637902" y="1877877"/>
            <a:ext cx="1207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Residential networks, e.g., cable, fiber, DSL, wireless, cellular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2A648-EB00-FE4E-AA39-911DD00A8D78}"/>
              </a:ext>
            </a:extLst>
          </p:cNvPr>
          <p:cNvSpPr/>
          <p:nvPr/>
        </p:nvSpPr>
        <p:spPr>
          <a:xfrm>
            <a:off x="624685" y="3130300"/>
            <a:ext cx="1243408" cy="88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348" dirty="0">
                <a:latin typeface="Comic Sans MS" charset="0"/>
              </a:rPr>
              <a:t>Campus networks, e.g., </a:t>
            </a:r>
            <a:br>
              <a:rPr lang="en-US" altLang="x-none" sz="1348" dirty="0">
                <a:latin typeface="Comic Sans MS" charset="0"/>
              </a:rPr>
            </a:br>
            <a:r>
              <a:rPr lang="en-US" altLang="x-none" sz="1198" dirty="0">
                <a:latin typeface="Comic Sans MS" charset="0"/>
              </a:rPr>
              <a:t>Ethernet, Wireless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38A7F-226A-3442-B9A8-E083AD46D396}"/>
              </a:ext>
            </a:extLst>
          </p:cNvPr>
          <p:cNvSpPr/>
          <p:nvPr/>
        </p:nvSpPr>
        <p:spPr>
          <a:xfrm>
            <a:off x="136938" y="4531208"/>
            <a:ext cx="2941174" cy="138499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100" dirty="0"/>
              <a:t>Discussion: What are the challenges/requirements of designing the global routing system?</a:t>
            </a:r>
          </a:p>
        </p:txBody>
      </p:sp>
    </p:spTree>
    <p:extLst>
      <p:ext uri="{BB962C8B-B14F-4D97-AF65-F5344CB8AC3E}">
        <p14:creationId xmlns:p14="http://schemas.microsoft.com/office/powerpoint/2010/main" val="30188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4A9D-1AAD-F247-9ED6-6AD4D940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Global Routing Divide and Conquer: </a:t>
            </a:r>
            <a:br>
              <a:rPr lang="en-US" altLang="zh-CN" sz="3600" dirty="0">
                <a:solidFill>
                  <a:srgbClr val="3333CC"/>
                </a:solidFill>
                <a:ea typeface="宋体" charset="-122"/>
              </a:rPr>
            </a:br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Routing with Autonomous Systems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9216-EE61-C240-BC77-072C507F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Global Internet routing is divided into intra-AS routing and inter-AS routing</a:t>
            </a:r>
          </a:p>
          <a:p>
            <a:pPr marL="600075" lvl="1" indent="-257175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Intra-AS routing (also called intradomain routing)</a:t>
            </a:r>
          </a:p>
          <a:p>
            <a:pPr marL="942975" lvl="2" indent="-257175"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running insides an AS is called an Interior Gateway Protocol (IGP), each AS can choose its own protocol, such as RIP, E/IGRP, OSPF, IS-IS</a:t>
            </a:r>
          </a:p>
          <a:p>
            <a:pPr marL="600075" lvl="1" indent="-257175">
              <a:buClr>
                <a:srgbClr val="3333CC"/>
              </a:buClr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Inter-AS routing (also called interdomain routing) 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runs among autonomous systems is also called an Exterior Gateway Protocol (EGP)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de facto EGP protocol is BGP</a:t>
            </a:r>
          </a:p>
        </p:txBody>
      </p:sp>
    </p:spTree>
    <p:extLst>
      <p:ext uri="{BB962C8B-B14F-4D97-AF65-F5344CB8AC3E}">
        <p14:creationId xmlns:p14="http://schemas.microsoft.com/office/powerpoint/2010/main" val="4621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229476" y="63738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16</a:t>
            </a:fld>
            <a:endParaRPr lang="en-US" altLang="en-US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Routing: Overview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485775" y="3076575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abstraction for the routing problem: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nodes are routers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edges are physical links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links have properties: delay, capacity, $ cost, </a:t>
            </a:r>
            <a:r>
              <a:rPr lang="en-US" altLang="en-US" sz="2000" dirty="0">
                <a:solidFill>
                  <a:srgbClr val="C00000"/>
                </a:solidFill>
                <a:ea typeface=""/>
              </a:rPr>
              <a:t>policy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58800" y="1789113"/>
            <a:ext cx="41005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FF0000"/>
                </a:solidFill>
                <a:ea typeface=""/>
              </a:rPr>
              <a:t>Goal: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 determine “good” paths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(sequences of routers) thru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networks from source to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.</a:t>
            </a:r>
            <a:endParaRPr lang="en-US" altLang="en-US" dirty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71500" y="1571625"/>
            <a:ext cx="4100513" cy="12573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FF0000"/>
              </a:solidFill>
              <a:latin typeface="Times New Roman" charset="0"/>
              <a:ea typeface=""/>
            </a:endParaRPr>
          </a:p>
        </p:txBody>
      </p:sp>
      <p:grpSp>
        <p:nvGrpSpPr>
          <p:cNvPr id="29703" name="Group 6"/>
          <p:cNvGrpSpPr>
            <a:grpSpLocks/>
          </p:cNvGrpSpPr>
          <p:nvPr/>
        </p:nvGrpSpPr>
        <p:grpSpPr bwMode="auto">
          <a:xfrm>
            <a:off x="695325" y="1331913"/>
            <a:ext cx="2352675" cy="457200"/>
            <a:chOff x="186" y="3065"/>
            <a:chExt cx="1482" cy="288"/>
          </a:xfrm>
        </p:grpSpPr>
        <p:sp>
          <p:nvSpPr>
            <p:cNvPr id="29775" name="Rectangle 7"/>
            <p:cNvSpPr>
              <a:spLocks noChangeArrowheads="1"/>
            </p:cNvSpPr>
            <p:nvPr/>
          </p:nvSpPr>
          <p:spPr bwMode="auto">
            <a:xfrm>
              <a:off x="186" y="3102"/>
              <a:ext cx="1482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76" name="Text Box 8"/>
            <p:cNvSpPr txBox="1">
              <a:spLocks noChangeArrowheads="1"/>
            </p:cNvSpPr>
            <p:nvPr/>
          </p:nvSpPr>
          <p:spPr bwMode="auto">
            <a:xfrm>
              <a:off x="549" y="3065"/>
              <a:ext cx="7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FF0000"/>
                  </a:solidFill>
                  <a:ea typeface=""/>
                </a:rPr>
                <a:t>Routing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5053013" y="3895725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pic>
        <p:nvPicPr>
          <p:cNvPr id="29705" name="Picture 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84313"/>
            <a:ext cx="3587750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20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EDE0332-B733-6F48-8F5A-C03F7F1D034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532688" cy="1143000"/>
          </a:xfrm>
          <a:noFill/>
        </p:spPr>
        <p:txBody>
          <a:bodyPr/>
          <a:lstStyle/>
          <a:p>
            <a:r>
              <a:rPr lang="en-US" altLang="en-US" sz="3200" dirty="0"/>
              <a:t>Network Layer: Complexity Factors/Objectives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0850" y="1393825"/>
            <a:ext cx="8274050" cy="5216525"/>
          </a:xfrm>
          <a:noFill/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For network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efficiency of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policy control on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scalability</a:t>
            </a:r>
          </a:p>
          <a:p>
            <a:pPr lvl="1"/>
            <a:endParaRPr lang="en-US" altLang="en-US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For users: quality of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guaranteed bandwidth?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preservation of inter-packet timing (no jitter)?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loss-free delivery?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in-order delivery?</a:t>
            </a:r>
          </a:p>
          <a:p>
            <a:pPr lvl="1"/>
            <a:endParaRPr lang="en-US" altLang="en-US" sz="2200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Users and network may interact</a:t>
            </a:r>
          </a:p>
        </p:txBody>
      </p:sp>
    </p:spTree>
    <p:extLst>
      <p:ext uri="{BB962C8B-B14F-4D97-AF65-F5344CB8AC3E}">
        <p14:creationId xmlns:p14="http://schemas.microsoft.com/office/powerpoint/2010/main" val="9302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3EA339C-303F-8D44-BD8A-D9BBC33F305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Network Layer Quality of Service</a:t>
            </a:r>
            <a:endParaRPr lang="en-US" altLang="en-US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Architecture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Internet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Service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Model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best effort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UBR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Bandwidth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constant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 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minimum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0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Loss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1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Order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2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Timing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3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8097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feedback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 (inferred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via loss/delay)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4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Guarantees ?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5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6" name="Rectangle 17"/>
          <p:cNvSpPr>
            <a:spLocks noChangeArrowheads="1"/>
          </p:cNvSpPr>
          <p:nvPr/>
        </p:nvSpPr>
        <p:spPr bwMode="auto">
          <a:xfrm>
            <a:off x="447675" y="5457825"/>
            <a:ext cx="7781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Internet model being extended: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Intserv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Diffserv</a:t>
            </a:r>
            <a:endParaRPr lang="en-US" altLang="en-US" sz="2000" dirty="0">
              <a:solidFill>
                <a:srgbClr val="000000"/>
              </a:solidFill>
              <a:ea typeface=""/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multimedia networking</a:t>
            </a: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369888" y="6354763"/>
            <a:ext cx="8161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latin typeface="Times New Roman" charset="0"/>
                <a:ea typeface=""/>
              </a:rPr>
              <a:t>ATM: Asynchronous Transfer Mode; CBR: Constant Bit Rate; V: Variable; A: available; U: User</a:t>
            </a:r>
          </a:p>
        </p:txBody>
      </p:sp>
    </p:spTree>
    <p:extLst>
      <p:ext uri="{BB962C8B-B14F-4D97-AF65-F5344CB8AC3E}">
        <p14:creationId xmlns:p14="http://schemas.microsoft.com/office/powerpoint/2010/main" val="144638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7EF6FC4-183E-C342-85E9-56D15E28A9A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Design Space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35061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535204-8A57-0E4A-9652-AADE8716073B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Admin and recap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Network overview</a:t>
            </a:r>
          </a:p>
          <a:p>
            <a:pPr>
              <a:buClr>
                <a:srgbClr val="3333CC"/>
              </a:buClr>
              <a:buFont typeface="Wingdings" charset="0"/>
              <a:buChar char="q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Network control-plane</a:t>
            </a:r>
          </a:p>
          <a:p>
            <a:pPr lvl="1">
              <a:buClr>
                <a:srgbClr val="3333CC"/>
              </a:buClr>
              <a:buFont typeface="Courier New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Routing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3EC4F08-E52E-8F4B-9AE1-9A349E45463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20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3025"/>
            <a:ext cx="8024813" cy="1143000"/>
          </a:xfrm>
        </p:spPr>
        <p:txBody>
          <a:bodyPr/>
          <a:lstStyle/>
          <a:p>
            <a:r>
              <a:rPr lang="en-US" altLang="en-US" sz="3200"/>
              <a:t>Routing Design Space:</a:t>
            </a:r>
            <a:br>
              <a:rPr lang="en-US" altLang="en-US"/>
            </a:br>
            <a:r>
              <a:rPr lang="en-US" altLang="en-US" sz="2800"/>
              <a:t>User-based, Multipath, Adaptive</a:t>
            </a:r>
            <a:endParaRPr lang="en-US" alt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 err="1">
                <a:solidFill>
                  <a:srgbClr val="FF0000"/>
                </a:solidFill>
              </a:rPr>
              <a:t>QoS</a:t>
            </a:r>
            <a:r>
              <a:rPr lang="en-US" altLang="en-US" dirty="0">
                <a:solidFill>
                  <a:srgbClr val="FF0000"/>
                </a:solidFill>
              </a:rPr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9957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7DCF496-1A84-7046-9F81-881EEEE11D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User Optimal, Multipath, Adaptive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368425"/>
            <a:ext cx="80772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User optimal: users pick the shortest routes (selfish routing) </a:t>
            </a:r>
          </a:p>
        </p:txBody>
      </p:sp>
      <p:pic>
        <p:nvPicPr>
          <p:cNvPr id="491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2565400"/>
            <a:ext cx="50657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4"/>
          <a:stretch>
            <a:fillRect/>
          </a:stretch>
        </p:blipFill>
        <p:spPr bwMode="auto">
          <a:xfrm>
            <a:off x="476250" y="4629150"/>
            <a:ext cx="3187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425825" y="5384800"/>
            <a:ext cx="1025525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72013" y="4635500"/>
            <a:ext cx="3852862" cy="1739900"/>
            <a:chOff x="2943" y="3164"/>
            <a:chExt cx="2427" cy="1096"/>
          </a:xfrm>
        </p:grpSpPr>
        <p:pic>
          <p:nvPicPr>
            <p:cNvPr id="3482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" y="3164"/>
              <a:ext cx="2427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6" name="Text Box 9"/>
            <p:cNvSpPr txBox="1">
              <a:spLocks noChangeArrowheads="1"/>
            </p:cNvSpPr>
            <p:nvPr/>
          </p:nvSpPr>
          <p:spPr bwMode="auto">
            <a:xfrm>
              <a:off x="3913" y="4029"/>
              <a:ext cx="1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Braess’s paradox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3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F3B5D79-1412-034C-ACC2-E4FF5370F7B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For a network with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linear</a:t>
            </a:r>
            <a:r>
              <a:rPr lang="en-US" altLang="en-US" sz="2800">
                <a:solidFill>
                  <a:srgbClr val="000000"/>
                </a:solidFill>
                <a:ea typeface=""/>
              </a:rPr>
              <a:t> latency functions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à"/>
            </a:pPr>
            <a:br>
              <a:rPr lang="en-US" altLang="en-US" sz="2800" b="1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user (selfish) routing for given traffic demand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≤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4/3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network optimal routing for the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18244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6E560223-A257-C447-A548-7D9ED812777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  <a:ea typeface=""/>
              </a:rPr>
              <a:t>For any network with continuous, non-decreasing latency functions </a:t>
            </a:r>
            <a:r>
              <a:rPr lang="en-US" altLang="en-US" sz="2800" b="1" dirty="0">
                <a:solidFill>
                  <a:srgbClr val="000000"/>
                </a:solidFill>
                <a:ea typeface=""/>
                <a:sym typeface="Wingdings" charset="2"/>
              </a:rPr>
              <a:t></a:t>
            </a:r>
            <a:r>
              <a:rPr lang="en-US" altLang="en-US" sz="2800" b="1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user (selfish) routing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for given traffic demand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≤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network optimal routing for </a:t>
            </a:r>
            <a:r>
              <a:rPr lang="en-US" altLang="en-US" sz="2800" dirty="0">
                <a:solidFill>
                  <a:srgbClr val="FF0000"/>
                </a:solidFill>
                <a:ea typeface=""/>
              </a:rPr>
              <a:t>twice</a:t>
            </a:r>
            <a:r>
              <a:rPr lang="en-US" altLang="en-US" sz="2800" dirty="0">
                <a:solidFill>
                  <a:srgbClr val="000000"/>
                </a:solidFill>
                <a:ea typeface=""/>
              </a:rPr>
              <a:t>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6614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270DC4-9345-A14A-87D9-416063D857B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19213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routing: networks make decision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charset="0"/>
              </a:rPr>
              <a:t>- (applications such as overlay and p2p are trying to bypass it)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cost minimization (shortest path)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single path routing (with small amount of multipath)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static routing (mostly static; adjust in larger timescale)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  <p:sp>
        <p:nvSpPr>
          <p:cNvPr id="37893" name="Rectangle 2"/>
          <p:cNvSpPr txBox="1">
            <a:spLocks noChangeArrowheads="1"/>
          </p:cNvSpPr>
          <p:nvPr/>
        </p:nvSpPr>
        <p:spPr bwMode="auto">
          <a:xfrm>
            <a:off x="533400" y="46038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200" u="sng">
                <a:solidFill>
                  <a:srgbClr val="3333CC"/>
                </a:solidFill>
                <a:ea typeface=""/>
              </a:rPr>
              <a:t>Routing Design Space:</a:t>
            </a:r>
            <a:br>
              <a:rPr lang="en-US" altLang="en-US" sz="4000" u="sng">
                <a:solidFill>
                  <a:srgbClr val="3333CC"/>
                </a:solidFill>
                <a:ea typeface=""/>
              </a:rPr>
            </a:br>
            <a:r>
              <a:rPr lang="en-US" altLang="en-US" sz="2800" u="sng">
                <a:solidFill>
                  <a:srgbClr val="3333CC"/>
                </a:solidFill>
                <a:ea typeface=""/>
              </a:rPr>
              <a:t>Internet</a:t>
            </a:r>
            <a:endParaRPr lang="en-US" altLang="en-US" sz="4000" u="sng">
              <a:solidFill>
                <a:srgbClr val="3333CC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255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Basic Formulation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515937" y="1560513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Assign link weights</a:t>
            </a:r>
          </a:p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Compute shortest path </a:t>
            </a:r>
          </a:p>
        </p:txBody>
      </p: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4986338" y="1731962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6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E81416E-D9F2-0C4A-9C3A-19C316C9072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03085"/>
            <a:ext cx="8256588" cy="825640"/>
          </a:xfrm>
        </p:spPr>
        <p:txBody>
          <a:bodyPr/>
          <a:lstStyle/>
          <a:p>
            <a:r>
              <a:rPr lang="en-US" altLang="en-US" sz="3200"/>
              <a:t>Assigning Link Weight: </a:t>
            </a:r>
            <a:r>
              <a:rPr lang="en-US" altLang="en-US" sz="3200" dirty="0"/>
              <a:t>Dynamic Link Costs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5625" y="1522413"/>
            <a:ext cx="39497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Assign link costs to reflect current traffic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45325" y="3592514"/>
            <a:ext cx="1944688" cy="1817688"/>
            <a:chOff x="4438" y="2263"/>
            <a:chExt cx="1225" cy="1145"/>
          </a:xfrm>
        </p:grpSpPr>
        <p:sp>
          <p:nvSpPr>
            <p:cNvPr id="39153" name="Freeform 5"/>
            <p:cNvSpPr>
              <a:spLocks/>
            </p:cNvSpPr>
            <p:nvPr/>
          </p:nvSpPr>
          <p:spPr bwMode="auto">
            <a:xfrm>
              <a:off x="4438" y="226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54" name="Freeform 6"/>
            <p:cNvSpPr>
              <a:spLocks/>
            </p:cNvSpPr>
            <p:nvPr/>
          </p:nvSpPr>
          <p:spPr bwMode="auto">
            <a:xfrm>
              <a:off x="4690" y="2449"/>
              <a:ext cx="233" cy="159"/>
            </a:xfrm>
            <a:custGeom>
              <a:avLst/>
              <a:gdLst>
                <a:gd name="T0" fmla="*/ 0 w 342"/>
                <a:gd name="T1" fmla="*/ 23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155" name="Group 7"/>
            <p:cNvGrpSpPr>
              <a:grpSpLocks/>
            </p:cNvGrpSpPr>
            <p:nvPr/>
          </p:nvGrpSpPr>
          <p:grpSpPr bwMode="auto">
            <a:xfrm>
              <a:off x="4883" y="2280"/>
              <a:ext cx="316" cy="195"/>
              <a:chOff x="1747" y="3194"/>
              <a:chExt cx="316" cy="195"/>
            </a:xfrm>
          </p:grpSpPr>
          <p:sp>
            <p:nvSpPr>
              <p:cNvPr id="3919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20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20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204" name="Group 13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20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20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6" name="Group 16"/>
            <p:cNvGrpSpPr>
              <a:grpSpLocks/>
            </p:cNvGrpSpPr>
            <p:nvPr/>
          </p:nvGrpSpPr>
          <p:grpSpPr bwMode="auto">
            <a:xfrm>
              <a:off x="4475" y="2535"/>
              <a:ext cx="316" cy="201"/>
              <a:chOff x="2221" y="3575"/>
              <a:chExt cx="316" cy="201"/>
            </a:xfrm>
          </p:grpSpPr>
          <p:sp>
            <p:nvSpPr>
              <p:cNvPr id="3919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9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9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96" name="Group 22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9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9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7" name="Group 25"/>
            <p:cNvGrpSpPr>
              <a:grpSpLocks/>
            </p:cNvGrpSpPr>
            <p:nvPr/>
          </p:nvGrpSpPr>
          <p:grpSpPr bwMode="auto">
            <a:xfrm>
              <a:off x="4875" y="2826"/>
              <a:ext cx="315" cy="194"/>
              <a:chOff x="2903" y="2888"/>
              <a:chExt cx="315" cy="194"/>
            </a:xfrm>
          </p:grpSpPr>
          <p:grpSp>
            <p:nvGrpSpPr>
              <p:cNvPr id="3918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8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9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83" name="Group 32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8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8" name="Group 35"/>
            <p:cNvGrpSpPr>
              <a:grpSpLocks/>
            </p:cNvGrpSpPr>
            <p:nvPr/>
          </p:nvGrpSpPr>
          <p:grpSpPr bwMode="auto">
            <a:xfrm>
              <a:off x="5287" y="2544"/>
              <a:ext cx="316" cy="198"/>
              <a:chOff x="2217" y="2888"/>
              <a:chExt cx="316" cy="198"/>
            </a:xfrm>
          </p:grpSpPr>
          <p:sp>
            <p:nvSpPr>
              <p:cNvPr id="3917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7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7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79" name="Group 41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8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59" name="Text Box 44"/>
            <p:cNvSpPr txBox="1">
              <a:spLocks noChangeArrowheads="1"/>
            </p:cNvSpPr>
            <p:nvPr/>
          </p:nvSpPr>
          <p:spPr bwMode="auto">
            <a:xfrm>
              <a:off x="4661" y="23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0" name="Freeform 45"/>
            <p:cNvSpPr>
              <a:spLocks/>
            </p:cNvSpPr>
            <p:nvPr/>
          </p:nvSpPr>
          <p:spPr bwMode="auto">
            <a:xfrm flipH="1">
              <a:off x="5122" y="2476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1" name="Freeform 46"/>
            <p:cNvSpPr>
              <a:spLocks/>
            </p:cNvSpPr>
            <p:nvPr/>
          </p:nvSpPr>
          <p:spPr bwMode="auto">
            <a:xfrm flipH="1" flipV="1">
              <a:off x="5131" y="273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2" name="Freeform 47"/>
            <p:cNvSpPr>
              <a:spLocks/>
            </p:cNvSpPr>
            <p:nvPr/>
          </p:nvSpPr>
          <p:spPr bwMode="auto">
            <a:xfrm flipV="1">
              <a:off x="4729" y="273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3" name="Text Box 48"/>
            <p:cNvSpPr txBox="1">
              <a:spLocks noChangeArrowheads="1"/>
            </p:cNvSpPr>
            <p:nvPr/>
          </p:nvSpPr>
          <p:spPr bwMode="auto">
            <a:xfrm>
              <a:off x="5199" y="238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4" name="Text Box 49"/>
            <p:cNvSpPr txBox="1">
              <a:spLocks noChangeArrowheads="1"/>
            </p:cNvSpPr>
            <p:nvPr/>
          </p:nvSpPr>
          <p:spPr bwMode="auto">
            <a:xfrm>
              <a:off x="5152" y="275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5" name="Text Box 50"/>
            <p:cNvSpPr txBox="1">
              <a:spLocks noChangeArrowheads="1"/>
            </p:cNvSpPr>
            <p:nvPr/>
          </p:nvSpPr>
          <p:spPr bwMode="auto">
            <a:xfrm>
              <a:off x="4670" y="274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6" name="Freeform 51"/>
            <p:cNvSpPr>
              <a:spLocks/>
            </p:cNvSpPr>
            <p:nvPr/>
          </p:nvSpPr>
          <p:spPr bwMode="auto">
            <a:xfrm flipH="1" flipV="1">
              <a:off x="5071" y="271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7" name="Freeform 52"/>
            <p:cNvSpPr>
              <a:spLocks/>
            </p:cNvSpPr>
            <p:nvPr/>
          </p:nvSpPr>
          <p:spPr bwMode="auto">
            <a:xfrm flipH="1">
              <a:off x="4786" y="271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8" name="Text Box 53"/>
            <p:cNvSpPr txBox="1">
              <a:spLocks noChangeArrowheads="1"/>
            </p:cNvSpPr>
            <p:nvPr/>
          </p:nvSpPr>
          <p:spPr bwMode="auto">
            <a:xfrm>
              <a:off x="4869" y="2604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9" name="Text Box 54"/>
            <p:cNvSpPr txBox="1">
              <a:spLocks noChangeArrowheads="1"/>
            </p:cNvSpPr>
            <p:nvPr/>
          </p:nvSpPr>
          <p:spPr bwMode="auto">
            <a:xfrm>
              <a:off x="5055" y="259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0" name="Text Box 55"/>
            <p:cNvSpPr txBox="1">
              <a:spLocks noChangeArrowheads="1"/>
            </p:cNvSpPr>
            <p:nvPr/>
          </p:nvSpPr>
          <p:spPr bwMode="auto">
            <a:xfrm>
              <a:off x="4847" y="3195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33CCCC"/>
                  </a:solidFill>
                  <a:ea typeface=""/>
                </a:rPr>
                <a:t>t=2</a:t>
              </a:r>
              <a:endParaRPr lang="en-US" altLang="en-US" sz="1800">
                <a:solidFill>
                  <a:srgbClr val="33CCCC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1" name="Line 56"/>
            <p:cNvSpPr>
              <a:spLocks noChangeShapeType="1"/>
            </p:cNvSpPr>
            <p:nvPr/>
          </p:nvSpPr>
          <p:spPr bwMode="auto">
            <a:xfrm flipV="1">
              <a:off x="4627" y="274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2" name="Line 57"/>
            <p:cNvSpPr>
              <a:spLocks noChangeShapeType="1"/>
            </p:cNvSpPr>
            <p:nvPr/>
          </p:nvSpPr>
          <p:spPr bwMode="auto">
            <a:xfrm flipV="1">
              <a:off x="5044" y="3025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3" name="Line 58"/>
            <p:cNvSpPr>
              <a:spLocks noChangeShapeType="1"/>
            </p:cNvSpPr>
            <p:nvPr/>
          </p:nvSpPr>
          <p:spPr bwMode="auto">
            <a:xfrm flipV="1">
              <a:off x="5461" y="2743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453691" name="Text Box 59"/>
          <p:cNvSpPr txBox="1">
            <a:spLocks noChangeArrowheads="1"/>
          </p:cNvSpPr>
          <p:nvPr/>
        </p:nvSpPr>
        <p:spPr bwMode="auto">
          <a:xfrm>
            <a:off x="4319753" y="5540484"/>
            <a:ext cx="4671848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ea typeface=""/>
              </a:rPr>
              <a:t>Solution: Link costs are a combination of current traffic intensity (dynamic) and topology (static). To improve stability, the static topology part should be large.  Thus less sensitive to traffic; thus non</a:t>
            </a: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-</a:t>
            </a:r>
            <a:r>
              <a:rPr lang="en-US" altLang="en-US" sz="1600">
                <a:solidFill>
                  <a:srgbClr val="000000"/>
                </a:solidFill>
                <a:ea typeface=""/>
              </a:rPr>
              <a:t>adaptive.</a:t>
            </a:r>
          </a:p>
        </p:txBody>
      </p: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7016750" y="1719263"/>
            <a:ext cx="1944688" cy="1817688"/>
            <a:chOff x="4420" y="1083"/>
            <a:chExt cx="1225" cy="1145"/>
          </a:xfrm>
        </p:grpSpPr>
        <p:sp>
          <p:nvSpPr>
            <p:cNvPr id="39097" name="Freeform 61"/>
            <p:cNvSpPr>
              <a:spLocks/>
            </p:cNvSpPr>
            <p:nvPr/>
          </p:nvSpPr>
          <p:spPr bwMode="auto">
            <a:xfrm>
              <a:off x="4420" y="108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098" name="Freeform 62"/>
            <p:cNvSpPr>
              <a:spLocks/>
            </p:cNvSpPr>
            <p:nvPr/>
          </p:nvSpPr>
          <p:spPr bwMode="auto">
            <a:xfrm>
              <a:off x="4672" y="1296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099" name="Group 63"/>
            <p:cNvGrpSpPr>
              <a:grpSpLocks/>
            </p:cNvGrpSpPr>
            <p:nvPr/>
          </p:nvGrpSpPr>
          <p:grpSpPr bwMode="auto">
            <a:xfrm>
              <a:off x="4865" y="1100"/>
              <a:ext cx="316" cy="195"/>
              <a:chOff x="1747" y="3194"/>
              <a:chExt cx="316" cy="195"/>
            </a:xfrm>
          </p:grpSpPr>
          <p:sp>
            <p:nvSpPr>
              <p:cNvPr id="39145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46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7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8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9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50" name="Group 69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151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52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0" name="Group 72"/>
            <p:cNvGrpSpPr>
              <a:grpSpLocks/>
            </p:cNvGrpSpPr>
            <p:nvPr/>
          </p:nvGrpSpPr>
          <p:grpSpPr bwMode="auto">
            <a:xfrm>
              <a:off x="4457" y="1355"/>
              <a:ext cx="316" cy="201"/>
              <a:chOff x="2221" y="3575"/>
              <a:chExt cx="316" cy="201"/>
            </a:xfrm>
          </p:grpSpPr>
          <p:sp>
            <p:nvSpPr>
              <p:cNvPr id="39137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38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39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0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1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42" name="Group 78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43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4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1" name="Group 81"/>
            <p:cNvGrpSpPr>
              <a:grpSpLocks/>
            </p:cNvGrpSpPr>
            <p:nvPr/>
          </p:nvGrpSpPr>
          <p:grpSpPr bwMode="auto">
            <a:xfrm>
              <a:off x="4857" y="1646"/>
              <a:ext cx="315" cy="194"/>
              <a:chOff x="2903" y="2888"/>
              <a:chExt cx="315" cy="194"/>
            </a:xfrm>
          </p:grpSpPr>
          <p:grpSp>
            <p:nvGrpSpPr>
              <p:cNvPr id="39128" name="Group 82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32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3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4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36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29" name="Group 88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30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2" name="Group 91"/>
            <p:cNvGrpSpPr>
              <a:grpSpLocks/>
            </p:cNvGrpSpPr>
            <p:nvPr/>
          </p:nvGrpSpPr>
          <p:grpSpPr bwMode="auto">
            <a:xfrm>
              <a:off x="5269" y="1364"/>
              <a:ext cx="316" cy="198"/>
              <a:chOff x="2217" y="2888"/>
              <a:chExt cx="316" cy="198"/>
            </a:xfrm>
          </p:grpSpPr>
          <p:sp>
            <p:nvSpPr>
              <p:cNvPr id="39120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21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2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3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24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25" name="Group 97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26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2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03" name="Text Box 100"/>
            <p:cNvSpPr txBox="1">
              <a:spLocks noChangeArrowheads="1"/>
            </p:cNvSpPr>
            <p:nvPr/>
          </p:nvSpPr>
          <p:spPr bwMode="auto">
            <a:xfrm>
              <a:off x="4741" y="129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4" name="Freeform 101"/>
            <p:cNvSpPr>
              <a:spLocks/>
            </p:cNvSpPr>
            <p:nvPr/>
          </p:nvSpPr>
          <p:spPr bwMode="auto">
            <a:xfrm flipH="1">
              <a:off x="5118" y="128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5" name="Freeform 102"/>
            <p:cNvSpPr>
              <a:spLocks/>
            </p:cNvSpPr>
            <p:nvPr/>
          </p:nvSpPr>
          <p:spPr bwMode="auto">
            <a:xfrm flipH="1" flipV="1">
              <a:off x="5113" y="155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6" name="Freeform 103"/>
            <p:cNvSpPr>
              <a:spLocks/>
            </p:cNvSpPr>
            <p:nvPr/>
          </p:nvSpPr>
          <p:spPr bwMode="auto">
            <a:xfrm flipV="1">
              <a:off x="4711" y="155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7" name="Text Box 104"/>
            <p:cNvSpPr txBox="1">
              <a:spLocks noChangeArrowheads="1"/>
            </p:cNvSpPr>
            <p:nvPr/>
          </p:nvSpPr>
          <p:spPr bwMode="auto">
            <a:xfrm>
              <a:off x="5185" y="11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8" name="Text Box 105"/>
            <p:cNvSpPr txBox="1">
              <a:spLocks noChangeArrowheads="1"/>
            </p:cNvSpPr>
            <p:nvPr/>
          </p:nvSpPr>
          <p:spPr bwMode="auto">
            <a:xfrm>
              <a:off x="5190" y="1553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9" name="Text Box 106"/>
            <p:cNvSpPr txBox="1">
              <a:spLocks noChangeArrowheads="1"/>
            </p:cNvSpPr>
            <p:nvPr/>
          </p:nvSpPr>
          <p:spPr bwMode="auto">
            <a:xfrm>
              <a:off x="4641" y="156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0" name="Freeform 107"/>
            <p:cNvSpPr>
              <a:spLocks/>
            </p:cNvSpPr>
            <p:nvPr/>
          </p:nvSpPr>
          <p:spPr bwMode="auto">
            <a:xfrm flipH="1" flipV="1">
              <a:off x="5053" y="153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1" name="Freeform 108"/>
            <p:cNvSpPr>
              <a:spLocks/>
            </p:cNvSpPr>
            <p:nvPr/>
          </p:nvSpPr>
          <p:spPr bwMode="auto">
            <a:xfrm flipH="1">
              <a:off x="4768" y="153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2" name="Text Box 109"/>
            <p:cNvSpPr txBox="1">
              <a:spLocks noChangeArrowheads="1"/>
            </p:cNvSpPr>
            <p:nvPr/>
          </p:nvSpPr>
          <p:spPr bwMode="auto">
            <a:xfrm>
              <a:off x="4795" y="1424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3" name="Text Box 110"/>
            <p:cNvSpPr txBox="1">
              <a:spLocks noChangeArrowheads="1"/>
            </p:cNvSpPr>
            <p:nvPr/>
          </p:nvSpPr>
          <p:spPr bwMode="auto">
            <a:xfrm>
              <a:off x="5048" y="141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FF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FF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4" name="Text Box 111"/>
            <p:cNvSpPr txBox="1">
              <a:spLocks noChangeArrowheads="1"/>
            </p:cNvSpPr>
            <p:nvPr/>
          </p:nvSpPr>
          <p:spPr bwMode="auto">
            <a:xfrm>
              <a:off x="4923" y="2015"/>
              <a:ext cx="3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t=1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5" name="Line 112"/>
            <p:cNvSpPr>
              <a:spLocks noChangeShapeType="1"/>
            </p:cNvSpPr>
            <p:nvPr/>
          </p:nvSpPr>
          <p:spPr bwMode="auto">
            <a:xfrm flipV="1">
              <a:off x="5020" y="1851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6" name="Line 113"/>
            <p:cNvSpPr>
              <a:spLocks noChangeShapeType="1"/>
            </p:cNvSpPr>
            <p:nvPr/>
          </p:nvSpPr>
          <p:spPr bwMode="auto">
            <a:xfrm flipV="1">
              <a:off x="4600" y="156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7" name="Line 114"/>
            <p:cNvSpPr>
              <a:spLocks noChangeShapeType="1"/>
            </p:cNvSpPr>
            <p:nvPr/>
          </p:nvSpPr>
          <p:spPr bwMode="auto">
            <a:xfrm flipV="1">
              <a:off x="5440" y="1566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8" name="Freeform 115"/>
            <p:cNvSpPr>
              <a:spLocks/>
            </p:cNvSpPr>
            <p:nvPr/>
          </p:nvSpPr>
          <p:spPr bwMode="auto">
            <a:xfrm flipH="1" flipV="1">
              <a:off x="4620" y="1260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9" name="Text Box 116"/>
            <p:cNvSpPr txBox="1">
              <a:spLocks noChangeArrowheads="1"/>
            </p:cNvSpPr>
            <p:nvPr/>
          </p:nvSpPr>
          <p:spPr bwMode="auto">
            <a:xfrm>
              <a:off x="4637" y="1155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4689477" y="1395413"/>
            <a:ext cx="4314826" cy="2316163"/>
            <a:chOff x="2954" y="879"/>
            <a:chExt cx="2718" cy="1459"/>
          </a:xfrm>
        </p:grpSpPr>
        <p:sp>
          <p:nvSpPr>
            <p:cNvPr id="39034" name="Text Box 118"/>
            <p:cNvSpPr txBox="1">
              <a:spLocks noChangeArrowheads="1"/>
            </p:cNvSpPr>
            <p:nvPr/>
          </p:nvSpPr>
          <p:spPr bwMode="auto">
            <a:xfrm>
              <a:off x="2954" y="879"/>
              <a:ext cx="27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Link costs reflect current traffic intensity</a:t>
              </a:r>
            </a:p>
          </p:txBody>
        </p:sp>
        <p:grpSp>
          <p:nvGrpSpPr>
            <p:cNvPr id="39035" name="Group 119"/>
            <p:cNvGrpSpPr>
              <a:grpSpLocks/>
            </p:cNvGrpSpPr>
            <p:nvPr/>
          </p:nvGrpSpPr>
          <p:grpSpPr bwMode="auto">
            <a:xfrm>
              <a:off x="3011" y="1061"/>
              <a:ext cx="1267" cy="1277"/>
              <a:chOff x="3011" y="1061"/>
              <a:chExt cx="1267" cy="1277"/>
            </a:xfrm>
          </p:grpSpPr>
          <p:sp>
            <p:nvSpPr>
              <p:cNvPr id="39036" name="Freeform 120"/>
              <p:cNvSpPr>
                <a:spLocks/>
              </p:cNvSpPr>
              <p:nvPr/>
            </p:nvSpPr>
            <p:spPr bwMode="auto">
              <a:xfrm>
                <a:off x="3036" y="1061"/>
                <a:ext cx="1242" cy="854"/>
              </a:xfrm>
              <a:custGeom>
                <a:avLst/>
                <a:gdLst>
                  <a:gd name="T0" fmla="*/ 1 w 1242"/>
                  <a:gd name="T1" fmla="*/ 381 h 854"/>
                  <a:gd name="T2" fmla="*/ 169 w 1242"/>
                  <a:gd name="T3" fmla="*/ 162 h 854"/>
                  <a:gd name="T4" fmla="*/ 487 w 1242"/>
                  <a:gd name="T5" fmla="*/ 18 h 854"/>
                  <a:gd name="T6" fmla="*/ 823 w 1242"/>
                  <a:gd name="T7" fmla="*/ 30 h 854"/>
                  <a:gd name="T8" fmla="*/ 1183 w 1242"/>
                  <a:gd name="T9" fmla="*/ 261 h 854"/>
                  <a:gd name="T10" fmla="*/ 1177 w 1242"/>
                  <a:gd name="T11" fmla="*/ 609 h 854"/>
                  <a:gd name="T12" fmla="*/ 928 w 1242"/>
                  <a:gd name="T13" fmla="*/ 780 h 854"/>
                  <a:gd name="T14" fmla="*/ 448 w 1242"/>
                  <a:gd name="T15" fmla="*/ 837 h 854"/>
                  <a:gd name="T16" fmla="*/ 178 w 1242"/>
                  <a:gd name="T17" fmla="*/ 675 h 854"/>
                  <a:gd name="T18" fmla="*/ 1 w 1242"/>
                  <a:gd name="T19" fmla="*/ 381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42"/>
                  <a:gd name="T31" fmla="*/ 0 h 854"/>
                  <a:gd name="T32" fmla="*/ 1242 w 1242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42" h="854">
                    <a:moveTo>
                      <a:pt x="1" y="381"/>
                    </a:moveTo>
                    <a:cubicBezTo>
                      <a:pt x="0" y="296"/>
                      <a:pt x="88" y="222"/>
                      <a:pt x="169" y="162"/>
                    </a:cubicBezTo>
                    <a:cubicBezTo>
                      <a:pt x="250" y="102"/>
                      <a:pt x="378" y="40"/>
                      <a:pt x="487" y="18"/>
                    </a:cubicBezTo>
                    <a:cubicBezTo>
                      <a:pt x="616" y="6"/>
                      <a:pt x="685" y="0"/>
                      <a:pt x="823" y="30"/>
                    </a:cubicBezTo>
                    <a:cubicBezTo>
                      <a:pt x="961" y="60"/>
                      <a:pt x="1121" y="165"/>
                      <a:pt x="1183" y="261"/>
                    </a:cubicBezTo>
                    <a:cubicBezTo>
                      <a:pt x="1242" y="357"/>
                      <a:pt x="1219" y="523"/>
                      <a:pt x="1177" y="609"/>
                    </a:cubicBezTo>
                    <a:cubicBezTo>
                      <a:pt x="1135" y="695"/>
                      <a:pt x="1049" y="742"/>
                      <a:pt x="928" y="780"/>
                    </a:cubicBezTo>
                    <a:cubicBezTo>
                      <a:pt x="807" y="818"/>
                      <a:pt x="573" y="854"/>
                      <a:pt x="448" y="837"/>
                    </a:cubicBezTo>
                    <a:cubicBezTo>
                      <a:pt x="323" y="820"/>
                      <a:pt x="252" y="751"/>
                      <a:pt x="178" y="675"/>
                    </a:cubicBezTo>
                    <a:cubicBezTo>
                      <a:pt x="104" y="599"/>
                      <a:pt x="2" y="466"/>
                      <a:pt x="1" y="38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37" name="Freeform 121"/>
              <p:cNvSpPr>
                <a:spLocks/>
              </p:cNvSpPr>
              <p:nvPr/>
            </p:nvSpPr>
            <p:spPr bwMode="auto">
              <a:xfrm>
                <a:off x="3289" y="1274"/>
                <a:ext cx="246" cy="132"/>
              </a:xfrm>
              <a:custGeom>
                <a:avLst/>
                <a:gdLst>
                  <a:gd name="T0" fmla="*/ 0 w 342"/>
                  <a:gd name="T1" fmla="*/ 2 h 186"/>
                  <a:gd name="T2" fmla="*/ 4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grpSp>
            <p:nvGrpSpPr>
              <p:cNvPr id="39038" name="Group 122"/>
              <p:cNvGrpSpPr>
                <a:grpSpLocks/>
              </p:cNvGrpSpPr>
              <p:nvPr/>
            </p:nvGrpSpPr>
            <p:grpSpPr bwMode="auto">
              <a:xfrm>
                <a:off x="3482" y="1078"/>
                <a:ext cx="316" cy="195"/>
                <a:chOff x="1747" y="3194"/>
                <a:chExt cx="316" cy="195"/>
              </a:xfrm>
            </p:grpSpPr>
            <p:sp>
              <p:nvSpPr>
                <p:cNvPr id="39089" name="Oval 12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90" name="Line 12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1" name="Line 12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93" name="Oval 12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94" name="Group 128"/>
                <p:cNvGrpSpPr>
                  <a:grpSpLocks/>
                </p:cNvGrpSpPr>
                <p:nvPr/>
              </p:nvGrpSpPr>
              <p:grpSpPr bwMode="auto">
                <a:xfrm>
                  <a:off x="1797" y="3194"/>
                  <a:ext cx="198" cy="194"/>
                  <a:chOff x="2958" y="2429"/>
                  <a:chExt cx="201" cy="194"/>
                </a:xfrm>
              </p:grpSpPr>
              <p:sp>
                <p:nvSpPr>
                  <p:cNvPr id="39095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96" name="Text 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D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39" name="Group 131"/>
              <p:cNvGrpSpPr>
                <a:grpSpLocks/>
              </p:cNvGrpSpPr>
              <p:nvPr/>
            </p:nvGrpSpPr>
            <p:grpSpPr bwMode="auto">
              <a:xfrm>
                <a:off x="3074" y="1333"/>
                <a:ext cx="316" cy="201"/>
                <a:chOff x="2221" y="3575"/>
                <a:chExt cx="316" cy="201"/>
              </a:xfrm>
            </p:grpSpPr>
            <p:sp>
              <p:nvSpPr>
                <p:cNvPr id="39081" name="Oval 13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82" name="Line 13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3" name="Line 13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4" name="Rectangle 13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85" name="Oval 13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86" name="Group 137"/>
                <p:cNvGrpSpPr>
                  <a:grpSpLocks/>
                </p:cNvGrpSpPr>
                <p:nvPr/>
              </p:nvGrpSpPr>
              <p:grpSpPr bwMode="auto">
                <a:xfrm>
                  <a:off x="2286" y="3575"/>
                  <a:ext cx="199" cy="194"/>
                  <a:chOff x="2958" y="2429"/>
                  <a:chExt cx="202" cy="194"/>
                </a:xfrm>
              </p:grpSpPr>
              <p:sp>
                <p:nvSpPr>
                  <p:cNvPr id="3908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88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A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0" name="Group 140"/>
              <p:cNvGrpSpPr>
                <a:grpSpLocks/>
              </p:cNvGrpSpPr>
              <p:nvPr/>
            </p:nvGrpSpPr>
            <p:grpSpPr bwMode="auto">
              <a:xfrm>
                <a:off x="3474" y="1624"/>
                <a:ext cx="315" cy="194"/>
                <a:chOff x="2903" y="2888"/>
                <a:chExt cx="315" cy="194"/>
              </a:xfrm>
            </p:grpSpPr>
            <p:grpSp>
              <p:nvGrpSpPr>
                <p:cNvPr id="39072" name="Group 14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9076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7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8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  <p:sp>
                <p:nvSpPr>
                  <p:cNvPr id="39080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</p:grpSp>
            <p:grpSp>
              <p:nvGrpSpPr>
                <p:cNvPr id="39073" name="Group 147"/>
                <p:cNvGrpSpPr>
                  <a:grpSpLocks/>
                </p:cNvGrpSpPr>
                <p:nvPr/>
              </p:nvGrpSpPr>
              <p:grpSpPr bwMode="auto">
                <a:xfrm>
                  <a:off x="2969" y="2888"/>
                  <a:ext cx="188" cy="194"/>
                  <a:chOff x="2965" y="2429"/>
                  <a:chExt cx="191" cy="194"/>
                </a:xfrm>
              </p:grpSpPr>
              <p:sp>
                <p:nvSpPr>
                  <p:cNvPr id="3907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5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9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B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1" name="Group 150"/>
              <p:cNvGrpSpPr>
                <a:grpSpLocks/>
              </p:cNvGrpSpPr>
              <p:nvPr/>
            </p:nvGrpSpPr>
            <p:grpSpPr bwMode="auto">
              <a:xfrm>
                <a:off x="3886" y="1342"/>
                <a:ext cx="316" cy="198"/>
                <a:chOff x="2217" y="2888"/>
                <a:chExt cx="316" cy="198"/>
              </a:xfrm>
            </p:grpSpPr>
            <p:sp>
              <p:nvSpPr>
                <p:cNvPr id="39064" name="Oval 15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65" name="Line 15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6" name="Line 15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7" name="Rectangle 15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68" name="Oval 15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69" name="Group 156"/>
                <p:cNvGrpSpPr>
                  <a:grpSpLocks/>
                </p:cNvGrpSpPr>
                <p:nvPr/>
              </p:nvGrpSpPr>
              <p:grpSpPr bwMode="auto">
                <a:xfrm>
                  <a:off x="2283" y="2888"/>
                  <a:ext cx="184" cy="194"/>
                  <a:chOff x="2965" y="2429"/>
                  <a:chExt cx="187" cy="194"/>
                </a:xfrm>
              </p:grpSpPr>
              <p:sp>
                <p:nvSpPr>
                  <p:cNvPr id="3907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1" name="Text Box 1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8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C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sp>
            <p:nvSpPr>
              <p:cNvPr id="39042" name="Text Box 159"/>
              <p:cNvSpPr txBox="1">
                <a:spLocks noChangeArrowheads="1"/>
              </p:cNvSpPr>
              <p:nvPr/>
            </p:nvSpPr>
            <p:spPr bwMode="auto">
              <a:xfrm>
                <a:off x="3366" y="1262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3" name="Freeform 160"/>
              <p:cNvSpPr>
                <a:spLocks/>
              </p:cNvSpPr>
              <p:nvPr/>
            </p:nvSpPr>
            <p:spPr bwMode="auto">
              <a:xfrm flipH="1">
                <a:off x="3721" y="1274"/>
                <a:ext cx="213" cy="129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4" name="Freeform 161"/>
              <p:cNvSpPr>
                <a:spLocks/>
              </p:cNvSpPr>
              <p:nvPr/>
            </p:nvSpPr>
            <p:spPr bwMode="auto">
              <a:xfrm flipH="1" flipV="1">
                <a:off x="3730" y="1535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5" name="Freeform 162"/>
              <p:cNvSpPr>
                <a:spLocks/>
              </p:cNvSpPr>
              <p:nvPr/>
            </p:nvSpPr>
            <p:spPr bwMode="auto">
              <a:xfrm flipV="1">
                <a:off x="3328" y="1529"/>
                <a:ext cx="204" cy="156"/>
              </a:xfrm>
              <a:custGeom>
                <a:avLst/>
                <a:gdLst>
                  <a:gd name="T0" fmla="*/ 0 w 342"/>
                  <a:gd name="T1" fmla="*/ 19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6" name="Text Box 163"/>
              <p:cNvSpPr txBox="1">
                <a:spLocks noChangeArrowheads="1"/>
              </p:cNvSpPr>
              <p:nvPr/>
            </p:nvSpPr>
            <p:spPr bwMode="auto">
              <a:xfrm>
                <a:off x="3616" y="1254"/>
                <a:ext cx="3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1+e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7" name="Text Box 164"/>
              <p:cNvSpPr txBox="1">
                <a:spLocks noChangeArrowheads="1"/>
              </p:cNvSpPr>
              <p:nvPr/>
            </p:nvSpPr>
            <p:spPr bwMode="auto">
              <a:xfrm>
                <a:off x="3810" y="1531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8" name="Text Box 165"/>
              <p:cNvSpPr txBox="1">
                <a:spLocks noChangeArrowheads="1"/>
              </p:cNvSpPr>
              <p:nvPr/>
            </p:nvSpPr>
            <p:spPr bwMode="auto">
              <a:xfrm>
                <a:off x="3258" y="154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9" name="Line 166"/>
              <p:cNvSpPr>
                <a:spLocks noChangeShapeType="1"/>
              </p:cNvSpPr>
              <p:nvPr/>
            </p:nvSpPr>
            <p:spPr bwMode="auto">
              <a:xfrm flipV="1">
                <a:off x="3625" y="1823"/>
                <a:ext cx="0" cy="2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0" name="Text Box 167"/>
              <p:cNvSpPr txBox="1">
                <a:spLocks noChangeArrowheads="1"/>
              </p:cNvSpPr>
              <p:nvPr/>
            </p:nvSpPr>
            <p:spPr bwMode="auto">
              <a:xfrm>
                <a:off x="3474" y="1957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3333CC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3333CC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1" name="Line 168"/>
              <p:cNvSpPr>
                <a:spLocks noChangeShapeType="1"/>
              </p:cNvSpPr>
              <p:nvPr/>
            </p:nvSpPr>
            <p:spPr bwMode="auto">
              <a:xfrm flipH="1" flipV="1">
                <a:off x="3109" y="1529"/>
                <a:ext cx="3" cy="21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2" name="Text Box 169"/>
              <p:cNvSpPr txBox="1">
                <a:spLocks noChangeArrowheads="1"/>
              </p:cNvSpPr>
              <p:nvPr/>
            </p:nvSpPr>
            <p:spPr bwMode="auto">
              <a:xfrm>
                <a:off x="3011" y="1714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3" name="Line 170"/>
              <p:cNvSpPr>
                <a:spLocks noChangeShapeType="1"/>
              </p:cNvSpPr>
              <p:nvPr/>
            </p:nvSpPr>
            <p:spPr bwMode="auto">
              <a:xfrm flipV="1">
                <a:off x="4066" y="1550"/>
                <a:ext cx="0" cy="27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4" name="Text Box 171"/>
              <p:cNvSpPr txBox="1">
                <a:spLocks noChangeArrowheads="1"/>
              </p:cNvSpPr>
              <p:nvPr/>
            </p:nvSpPr>
            <p:spPr bwMode="auto">
              <a:xfrm>
                <a:off x="3977" y="1780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FF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FF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5" name="Freeform 172"/>
              <p:cNvSpPr>
                <a:spLocks/>
              </p:cNvSpPr>
              <p:nvPr/>
            </p:nvSpPr>
            <p:spPr bwMode="auto">
              <a:xfrm flipH="1" flipV="1">
                <a:off x="3670" y="1508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6" name="Freeform 173"/>
              <p:cNvSpPr>
                <a:spLocks/>
              </p:cNvSpPr>
              <p:nvPr/>
            </p:nvSpPr>
            <p:spPr bwMode="auto">
              <a:xfrm flipH="1">
                <a:off x="3385" y="1514"/>
                <a:ext cx="192" cy="138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7" name="Text Box 174"/>
              <p:cNvSpPr txBox="1">
                <a:spLocks noChangeArrowheads="1"/>
              </p:cNvSpPr>
              <p:nvPr/>
            </p:nvSpPr>
            <p:spPr bwMode="auto">
              <a:xfrm>
                <a:off x="3438" y="140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8" name="Text Box 175"/>
              <p:cNvSpPr txBox="1">
                <a:spLocks noChangeArrowheads="1"/>
              </p:cNvSpPr>
              <p:nvPr/>
            </p:nvSpPr>
            <p:spPr bwMode="auto">
              <a:xfrm>
                <a:off x="3654" y="139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9" name="Text Box 176"/>
              <p:cNvSpPr txBox="1">
                <a:spLocks noChangeArrowheads="1"/>
              </p:cNvSpPr>
              <p:nvPr/>
            </p:nvSpPr>
            <p:spPr bwMode="auto">
              <a:xfrm>
                <a:off x="3497" y="2125"/>
                <a:ext cx="32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CC99"/>
                    </a:solidFill>
                    <a:ea typeface=""/>
                  </a:rPr>
                  <a:t>t=0</a:t>
                </a:r>
                <a:endParaRPr lang="en-US" altLang="en-US" sz="1800">
                  <a:solidFill>
                    <a:srgbClr val="00CC99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0" name="Freeform 177"/>
              <p:cNvSpPr>
                <a:spLocks/>
              </p:cNvSpPr>
              <p:nvPr/>
            </p:nvSpPr>
            <p:spPr bwMode="auto">
              <a:xfrm flipV="1">
                <a:off x="3811" y="1241"/>
                <a:ext cx="204" cy="128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1" name="Text Box 178"/>
              <p:cNvSpPr txBox="1">
                <a:spLocks noChangeArrowheads="1"/>
              </p:cNvSpPr>
              <p:nvPr/>
            </p:nvSpPr>
            <p:spPr bwMode="auto">
              <a:xfrm>
                <a:off x="3228" y="1122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2" name="Freeform 179"/>
              <p:cNvSpPr>
                <a:spLocks/>
              </p:cNvSpPr>
              <p:nvPr/>
            </p:nvSpPr>
            <p:spPr bwMode="auto">
              <a:xfrm flipH="1" flipV="1">
                <a:off x="3225" y="1240"/>
                <a:ext cx="232" cy="131"/>
              </a:xfrm>
              <a:custGeom>
                <a:avLst/>
                <a:gdLst>
                  <a:gd name="T0" fmla="*/ 0 w 342"/>
                  <a:gd name="T1" fmla="*/ 2 h 186"/>
                  <a:gd name="T2" fmla="*/ 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3" name="Text Box 180"/>
              <p:cNvSpPr txBox="1">
                <a:spLocks noChangeArrowheads="1"/>
              </p:cNvSpPr>
              <p:nvPr/>
            </p:nvSpPr>
            <p:spPr bwMode="auto">
              <a:xfrm>
                <a:off x="3824" y="114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39010" name="Group 181"/>
          <p:cNvGrpSpPr>
            <a:grpSpLocks/>
          </p:cNvGrpSpPr>
          <p:nvPr/>
        </p:nvGrpSpPr>
        <p:grpSpPr bwMode="auto">
          <a:xfrm>
            <a:off x="4908550" y="3692526"/>
            <a:ext cx="1944688" cy="1779588"/>
            <a:chOff x="3092" y="2326"/>
            <a:chExt cx="1225" cy="1121"/>
          </a:xfrm>
        </p:grpSpPr>
        <p:sp>
          <p:nvSpPr>
            <p:cNvPr id="38978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79" name="Freeform 183"/>
            <p:cNvSpPr>
              <a:spLocks/>
            </p:cNvSpPr>
            <p:nvPr/>
          </p:nvSpPr>
          <p:spPr bwMode="auto">
            <a:xfrm>
              <a:off x="3344" y="2539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80" name="Group 184"/>
            <p:cNvGrpSpPr>
              <a:grpSpLocks/>
            </p:cNvGrpSpPr>
            <p:nvPr/>
          </p:nvGrpSpPr>
          <p:grpSpPr bwMode="auto">
            <a:xfrm>
              <a:off x="3537" y="2343"/>
              <a:ext cx="316" cy="195"/>
              <a:chOff x="1747" y="3194"/>
              <a:chExt cx="316" cy="195"/>
            </a:xfrm>
          </p:grpSpPr>
          <p:sp>
            <p:nvSpPr>
              <p:cNvPr id="39026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27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8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9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30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31" name="Group 190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032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33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1" name="Group 193"/>
            <p:cNvGrpSpPr>
              <a:grpSpLocks/>
            </p:cNvGrpSpPr>
            <p:nvPr/>
          </p:nvGrpSpPr>
          <p:grpSpPr bwMode="auto">
            <a:xfrm>
              <a:off x="3129" y="2598"/>
              <a:ext cx="316" cy="201"/>
              <a:chOff x="2221" y="3575"/>
              <a:chExt cx="316" cy="201"/>
            </a:xfrm>
          </p:grpSpPr>
          <p:sp>
            <p:nvSpPr>
              <p:cNvPr id="39018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19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0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1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22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23" name="Group 199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0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25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2" name="Group 202"/>
            <p:cNvGrpSpPr>
              <a:grpSpLocks/>
            </p:cNvGrpSpPr>
            <p:nvPr/>
          </p:nvGrpSpPr>
          <p:grpSpPr bwMode="auto">
            <a:xfrm>
              <a:off x="3529" y="2889"/>
              <a:ext cx="315" cy="194"/>
              <a:chOff x="2903" y="2888"/>
              <a:chExt cx="315" cy="194"/>
            </a:xfrm>
          </p:grpSpPr>
          <p:grpSp>
            <p:nvGrpSpPr>
              <p:cNvPr id="39009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013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4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5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6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17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" name="Group 209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011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2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3" name="Group 212"/>
            <p:cNvGrpSpPr>
              <a:grpSpLocks/>
            </p:cNvGrpSpPr>
            <p:nvPr/>
          </p:nvGrpSpPr>
          <p:grpSpPr bwMode="auto">
            <a:xfrm>
              <a:off x="3941" y="2607"/>
              <a:ext cx="316" cy="198"/>
              <a:chOff x="2217" y="2888"/>
              <a:chExt cx="316" cy="198"/>
            </a:xfrm>
          </p:grpSpPr>
          <p:sp>
            <p:nvSpPr>
              <p:cNvPr id="39001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02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3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4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05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06" name="Group 218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007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0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84" name="Text Box 221"/>
            <p:cNvSpPr txBox="1">
              <a:spLocks noChangeArrowheads="1"/>
            </p:cNvSpPr>
            <p:nvPr/>
          </p:nvSpPr>
          <p:spPr bwMode="auto">
            <a:xfrm>
              <a:off x="3397" y="2526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5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6" name="Freeform 223"/>
            <p:cNvSpPr>
              <a:spLocks/>
            </p:cNvSpPr>
            <p:nvPr/>
          </p:nvSpPr>
          <p:spPr bwMode="auto">
            <a:xfrm flipH="1" flipV="1">
              <a:off x="3785" y="280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7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8" name="Text Box 225"/>
            <p:cNvSpPr txBox="1">
              <a:spLocks noChangeArrowheads="1"/>
            </p:cNvSpPr>
            <p:nvPr/>
          </p:nvSpPr>
          <p:spPr bwMode="auto">
            <a:xfrm>
              <a:off x="3855" y="243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9" name="Text Box 226"/>
            <p:cNvSpPr txBox="1">
              <a:spLocks noChangeArrowheads="1"/>
            </p:cNvSpPr>
            <p:nvPr/>
          </p:nvSpPr>
          <p:spPr bwMode="auto">
            <a:xfrm>
              <a:off x="3865" y="2796"/>
              <a:ext cx="1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0" name="Text Box 227"/>
            <p:cNvSpPr txBox="1">
              <a:spLocks noChangeArrowheads="1"/>
            </p:cNvSpPr>
            <p:nvPr/>
          </p:nvSpPr>
          <p:spPr bwMode="auto">
            <a:xfrm>
              <a:off x="3313" y="2811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1" name="Freeform 228"/>
            <p:cNvSpPr>
              <a:spLocks/>
            </p:cNvSpPr>
            <p:nvPr/>
          </p:nvSpPr>
          <p:spPr bwMode="auto">
            <a:xfrm flipH="1" flipV="1">
              <a:off x="3725" y="2773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2" name="Freeform 229"/>
            <p:cNvSpPr>
              <a:spLocks/>
            </p:cNvSpPr>
            <p:nvPr/>
          </p:nvSpPr>
          <p:spPr bwMode="auto">
            <a:xfrm flipH="1">
              <a:off x="3440" y="2779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3" name="Text Box 230"/>
            <p:cNvSpPr txBox="1">
              <a:spLocks noChangeArrowheads="1"/>
            </p:cNvSpPr>
            <p:nvPr/>
          </p:nvSpPr>
          <p:spPr bwMode="auto">
            <a:xfrm>
              <a:off x="3467" y="266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4" name="Text Box 231"/>
            <p:cNvSpPr txBox="1">
              <a:spLocks noChangeArrowheads="1"/>
            </p:cNvSpPr>
            <p:nvPr/>
          </p:nvSpPr>
          <p:spPr bwMode="auto">
            <a:xfrm>
              <a:off x="3720" y="2661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5" name="Text Box 232"/>
            <p:cNvSpPr txBox="1">
              <a:spLocks noChangeArrowheads="1"/>
            </p:cNvSpPr>
            <p:nvPr/>
          </p:nvSpPr>
          <p:spPr bwMode="auto">
            <a:xfrm>
              <a:off x="3435" y="3234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t=3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6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7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8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9" name="Text Box 236"/>
            <p:cNvSpPr txBox="1">
              <a:spLocks noChangeArrowheads="1"/>
            </p:cNvSpPr>
            <p:nvPr/>
          </p:nvSpPr>
          <p:spPr bwMode="auto">
            <a:xfrm>
              <a:off x="3283" y="239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000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38922" name="Group 181"/>
          <p:cNvGrpSpPr>
            <a:grpSpLocks/>
          </p:cNvGrpSpPr>
          <p:nvPr/>
        </p:nvGrpSpPr>
        <p:grpSpPr bwMode="auto">
          <a:xfrm>
            <a:off x="1016000" y="3054350"/>
            <a:ext cx="2982913" cy="2271713"/>
            <a:chOff x="3092" y="2326"/>
            <a:chExt cx="1225" cy="918"/>
          </a:xfrm>
        </p:grpSpPr>
        <p:sp>
          <p:nvSpPr>
            <p:cNvPr id="38933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34" name="Group 184"/>
            <p:cNvGrpSpPr>
              <a:grpSpLocks/>
            </p:cNvGrpSpPr>
            <p:nvPr/>
          </p:nvGrpSpPr>
          <p:grpSpPr bwMode="auto">
            <a:xfrm>
              <a:off x="3537" y="2362"/>
              <a:ext cx="316" cy="176"/>
              <a:chOff x="1747" y="3213"/>
              <a:chExt cx="316" cy="176"/>
            </a:xfrm>
          </p:grpSpPr>
          <p:sp>
            <p:nvSpPr>
              <p:cNvPr id="38970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71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2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3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74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75" name="Group 190"/>
              <p:cNvGrpSpPr>
                <a:grpSpLocks/>
              </p:cNvGrpSpPr>
              <p:nvPr/>
            </p:nvGrpSpPr>
            <p:grpSpPr bwMode="auto">
              <a:xfrm>
                <a:off x="1829" y="3213"/>
                <a:ext cx="164" cy="174"/>
                <a:chOff x="2982" y="2448"/>
                <a:chExt cx="166" cy="174"/>
              </a:xfrm>
            </p:grpSpPr>
            <p:sp>
              <p:nvSpPr>
                <p:cNvPr id="38976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77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95" y="2448"/>
                  <a:ext cx="153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5" name="Group 193"/>
            <p:cNvGrpSpPr>
              <a:grpSpLocks/>
            </p:cNvGrpSpPr>
            <p:nvPr/>
          </p:nvGrpSpPr>
          <p:grpSpPr bwMode="auto">
            <a:xfrm>
              <a:off x="3129" y="2629"/>
              <a:ext cx="316" cy="170"/>
              <a:chOff x="2221" y="3606"/>
              <a:chExt cx="316" cy="170"/>
            </a:xfrm>
          </p:grpSpPr>
          <p:sp>
            <p:nvSpPr>
              <p:cNvPr id="38962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63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4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5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66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67" name="Group 199"/>
              <p:cNvGrpSpPr>
                <a:grpSpLocks/>
              </p:cNvGrpSpPr>
              <p:nvPr/>
            </p:nvGrpSpPr>
            <p:grpSpPr bwMode="auto">
              <a:xfrm>
                <a:off x="2300" y="3606"/>
                <a:ext cx="158" cy="162"/>
                <a:chOff x="2966" y="2460"/>
                <a:chExt cx="160" cy="162"/>
              </a:xfrm>
            </p:grpSpPr>
            <p:sp>
              <p:nvSpPr>
                <p:cNvPr id="38968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66" y="2460"/>
                  <a:ext cx="155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6" name="Group 202"/>
            <p:cNvGrpSpPr>
              <a:grpSpLocks/>
            </p:cNvGrpSpPr>
            <p:nvPr/>
          </p:nvGrpSpPr>
          <p:grpSpPr bwMode="auto">
            <a:xfrm>
              <a:off x="3529" y="2908"/>
              <a:ext cx="315" cy="175"/>
              <a:chOff x="2903" y="2907"/>
              <a:chExt cx="315" cy="175"/>
            </a:xfrm>
          </p:grpSpPr>
          <p:grpSp>
            <p:nvGrpSpPr>
              <p:cNvPr id="38953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957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8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59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6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8961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8954" name="Group 209"/>
              <p:cNvGrpSpPr>
                <a:grpSpLocks/>
              </p:cNvGrpSpPr>
              <p:nvPr/>
            </p:nvGrpSpPr>
            <p:grpSpPr bwMode="auto">
              <a:xfrm>
                <a:off x="2992" y="2907"/>
                <a:ext cx="145" cy="174"/>
                <a:chOff x="2982" y="2448"/>
                <a:chExt cx="147" cy="174"/>
              </a:xfrm>
            </p:grpSpPr>
            <p:sp>
              <p:nvSpPr>
                <p:cNvPr id="38955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6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85" y="2448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7" name="Group 212"/>
            <p:cNvGrpSpPr>
              <a:grpSpLocks/>
            </p:cNvGrpSpPr>
            <p:nvPr/>
          </p:nvGrpSpPr>
          <p:grpSpPr bwMode="auto">
            <a:xfrm>
              <a:off x="3941" y="2626"/>
              <a:ext cx="316" cy="179"/>
              <a:chOff x="2217" y="2907"/>
              <a:chExt cx="316" cy="179"/>
            </a:xfrm>
          </p:grpSpPr>
          <p:sp>
            <p:nvSpPr>
              <p:cNvPr id="38945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46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7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8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49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50" name="Group 218"/>
              <p:cNvGrpSpPr>
                <a:grpSpLocks/>
              </p:cNvGrpSpPr>
              <p:nvPr/>
            </p:nvGrpSpPr>
            <p:grpSpPr bwMode="auto">
              <a:xfrm>
                <a:off x="2306" y="2907"/>
                <a:ext cx="144" cy="174"/>
                <a:chOff x="2982" y="2448"/>
                <a:chExt cx="146" cy="174"/>
              </a:xfrm>
            </p:grpSpPr>
            <p:sp>
              <p:nvSpPr>
                <p:cNvPr id="38951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2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87" y="2448"/>
                  <a:ext cx="141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38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39" name="Freeform 223"/>
            <p:cNvSpPr>
              <a:spLocks/>
            </p:cNvSpPr>
            <p:nvPr/>
          </p:nvSpPr>
          <p:spPr bwMode="auto">
            <a:xfrm flipH="1" flipV="1">
              <a:off x="3810" y="2819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0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1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2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3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4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8923" name="Text Box 167"/>
          <p:cNvSpPr txBox="1">
            <a:spLocks noChangeArrowheads="1"/>
          </p:cNvSpPr>
          <p:nvPr/>
        </p:nvSpPr>
        <p:spPr bwMode="auto">
          <a:xfrm>
            <a:off x="2532063" y="51816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3333CC"/>
                </a:solidFill>
                <a:ea typeface=""/>
              </a:rPr>
              <a:t>e</a:t>
            </a:r>
            <a:endParaRPr lang="en-US" altLang="en-US">
              <a:solidFill>
                <a:srgbClr val="3333CC"/>
              </a:solidFill>
              <a:latin typeface="Times New Roman" charset="0"/>
              <a:ea typeface=""/>
            </a:endParaRPr>
          </a:p>
        </p:txBody>
      </p:sp>
      <p:sp>
        <p:nvSpPr>
          <p:cNvPr id="38924" name="Text Box 171"/>
          <p:cNvSpPr txBox="1">
            <a:spLocks noChangeArrowheads="1"/>
          </p:cNvSpPr>
          <p:nvPr/>
        </p:nvSpPr>
        <p:spPr bwMode="auto">
          <a:xfrm>
            <a:off x="3546475" y="4449763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00FF00"/>
                </a:solidFill>
                <a:ea typeface=""/>
              </a:rPr>
              <a:t>1</a:t>
            </a:r>
            <a:endParaRPr lang="en-US" altLang="en-US">
              <a:solidFill>
                <a:srgbClr val="00FF00"/>
              </a:solidFill>
              <a:latin typeface="Times New Roman" charset="0"/>
              <a:ea typeface=""/>
            </a:endParaRPr>
          </a:p>
        </p:txBody>
      </p:sp>
      <p:sp>
        <p:nvSpPr>
          <p:cNvPr id="38925" name="Text Box 169"/>
          <p:cNvSpPr txBox="1">
            <a:spLocks noChangeArrowheads="1"/>
          </p:cNvSpPr>
          <p:nvPr/>
        </p:nvSpPr>
        <p:spPr bwMode="auto">
          <a:xfrm>
            <a:off x="1112838" y="43926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38926" name="Line 233"/>
          <p:cNvSpPr>
            <a:spLocks noChangeShapeType="1"/>
          </p:cNvSpPr>
          <p:nvPr/>
        </p:nvSpPr>
        <p:spPr bwMode="auto">
          <a:xfrm flipV="1">
            <a:off x="2347913" y="2814638"/>
            <a:ext cx="0" cy="385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7" name="Line 235"/>
          <p:cNvSpPr>
            <a:spLocks noChangeShapeType="1"/>
          </p:cNvSpPr>
          <p:nvPr/>
        </p:nvSpPr>
        <p:spPr bwMode="auto">
          <a:xfrm flipV="1">
            <a:off x="2674938" y="2844800"/>
            <a:ext cx="0" cy="385763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8" name="Line 234"/>
          <p:cNvSpPr>
            <a:spLocks noChangeShapeType="1"/>
          </p:cNvSpPr>
          <p:nvPr/>
        </p:nvSpPr>
        <p:spPr bwMode="auto">
          <a:xfrm flipV="1">
            <a:off x="2481263" y="2782888"/>
            <a:ext cx="0" cy="3873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9" name="Freeform 237"/>
          <p:cNvSpPr>
            <a:spLocks/>
          </p:cNvSpPr>
          <p:nvPr/>
        </p:nvSpPr>
        <p:spPr bwMode="auto">
          <a:xfrm flipH="1" flipV="1">
            <a:off x="1674813" y="3563938"/>
            <a:ext cx="565150" cy="3238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0" name="Freeform 222"/>
          <p:cNvSpPr>
            <a:spLocks/>
          </p:cNvSpPr>
          <p:nvPr/>
        </p:nvSpPr>
        <p:spPr bwMode="auto">
          <a:xfrm flipH="1">
            <a:off x="2787650" y="3532188"/>
            <a:ext cx="517525" cy="319087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1" name="Freeform 224"/>
          <p:cNvSpPr>
            <a:spLocks/>
          </p:cNvSpPr>
          <p:nvPr/>
        </p:nvSpPr>
        <p:spPr bwMode="auto">
          <a:xfrm flipV="1">
            <a:off x="1830388" y="4164013"/>
            <a:ext cx="496887" cy="38576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2" name="Freeform 223"/>
          <p:cNvSpPr>
            <a:spLocks/>
          </p:cNvSpPr>
          <p:nvPr/>
        </p:nvSpPr>
        <p:spPr bwMode="auto">
          <a:xfrm flipH="1" flipV="1">
            <a:off x="2700338" y="4194175"/>
            <a:ext cx="482600" cy="355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144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212725"/>
            <a:ext cx="7924800" cy="762000"/>
          </a:xfrm>
        </p:spPr>
        <p:txBody>
          <a:bodyPr/>
          <a:lstStyle/>
          <a:p>
            <a:r>
              <a:rPr lang="en-US" altLang="zh-TW" sz="2800">
                <a:ea typeface="PMingLiU" charset="-120"/>
              </a:rPr>
              <a:t>Example: Cisco Proprietary  Recommendation on  Link Cost</a:t>
            </a:r>
          </a:p>
        </p:txBody>
      </p:sp>
      <p:sp>
        <p:nvSpPr>
          <p:cNvPr id="1198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Link 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metric = [K1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 + (K2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) / (256 -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load</a:t>
            </a:r>
            <a:r>
              <a:rPr lang="en-US" altLang="en-US" dirty="0">
                <a:ea typeface="ＭＳ Ｐゴシック" charset="-128"/>
              </a:rPr>
              <a:t>) + K3 * delay] * [K5 / (reliability + K4)]</a:t>
            </a:r>
            <a:r>
              <a:rPr lang="zh-CN" altLang="en-US" dirty="0">
                <a:ea typeface="ＭＳ Ｐゴシック" charset="-128"/>
              </a:rPr>
              <a:t> * </a:t>
            </a:r>
            <a:r>
              <a:rPr lang="en-US" altLang="zh-CN" dirty="0">
                <a:ea typeface="ＭＳ Ｐゴシック" charset="-128"/>
              </a:rPr>
              <a:t>256</a:t>
            </a:r>
            <a:endParaRPr lang="en-US" altLang="zh-TW" dirty="0">
              <a:ea typeface="PMingLiU" charset="-120"/>
            </a:endParaRPr>
          </a:p>
          <a:p>
            <a:pPr>
              <a:buFont typeface="ZapfDingbats" charset="0"/>
              <a:buNone/>
            </a:pPr>
            <a:r>
              <a:rPr lang="en-US" altLang="zh-TW" dirty="0">
                <a:ea typeface="PMingLiU" charset="-120"/>
              </a:rPr>
              <a:t>By default, k1=k3=1 and k2=k4=k5=0. The default composite metric for EIGRP, adjusted for scaling factors, is as follows:</a:t>
            </a:r>
          </a:p>
        </p:txBody>
      </p:sp>
      <p:pic>
        <p:nvPicPr>
          <p:cNvPr id="119811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733925"/>
            <a:ext cx="6594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5"/>
          <p:cNvSpPr>
            <a:spLocks noChangeArrowheads="1"/>
          </p:cNvSpPr>
          <p:nvPr/>
        </p:nvSpPr>
        <p:spPr bwMode="auto">
          <a:xfrm>
            <a:off x="209550" y="6203950"/>
            <a:ext cx="586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1800">
                <a:solidFill>
                  <a:srgbClr val="000000"/>
                </a:solidFill>
                <a:latin typeface="Comic Sans MS" charset="0"/>
                <a:ea typeface="PMingLiU" charset="-120"/>
              </a:rPr>
              <a:t>EIGRP : Enhanced Interior Gateway Routing Protocol</a:t>
            </a:r>
          </a:p>
        </p:txBody>
      </p:sp>
      <p:sp>
        <p:nvSpPr>
          <p:cNvPr id="1198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CB8281-BD99-A541-A59A-BD62F2153A4B}" type="slidenum">
              <a:rPr lang="en-US" altLang="en-US" sz="1400">
                <a:solidFill>
                  <a:srgbClr val="000000"/>
                </a:solidFill>
              </a:rPr>
              <a:pPr/>
              <a:t>27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9814" name="Rectangle 1"/>
          <p:cNvSpPr>
            <a:spLocks noChangeArrowheads="1"/>
          </p:cNvSpPr>
          <p:nvPr/>
        </p:nvSpPr>
        <p:spPr bwMode="auto">
          <a:xfrm>
            <a:off x="487363" y="5437188"/>
            <a:ext cx="8072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BW</a:t>
            </a:r>
            <a:r>
              <a:rPr lang="en-US" altLang="zh-TW" sz="2000" b="1" baseline="-25000">
                <a:solidFill>
                  <a:srgbClr val="000000"/>
                </a:solidFill>
                <a:latin typeface="Comic Sans MS" charset="0"/>
                <a:ea typeface="PMingLiU" charset="-120"/>
              </a:rPr>
              <a:t>min</a:t>
            </a:r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 is in kbps and the sum of delays are in 10s of microseconds. </a:t>
            </a:r>
            <a:endParaRPr lang="en-US" altLang="zh-TW" sz="2000" b="1">
              <a:solidFill>
                <a:srgbClr val="000000"/>
              </a:solidFill>
              <a:latin typeface="Comic Sans MS" charset="0"/>
              <a:ea typeface="PMingLiU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26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4013"/>
            <a:ext cx="8001000" cy="685800"/>
          </a:xfrm>
        </p:spPr>
        <p:txBody>
          <a:bodyPr/>
          <a:lstStyle/>
          <a:p>
            <a:r>
              <a:rPr lang="en-US" altLang="zh-TW" sz="3600">
                <a:ea typeface="PMingLiU" charset="-120"/>
              </a:rPr>
              <a:t>Example: EIGRP Link Cost</a:t>
            </a:r>
          </a:p>
        </p:txBody>
      </p:sp>
      <p:sp>
        <p:nvSpPr>
          <p:cNvPr id="12185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724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bandwidth and delay for an Ethernet interface are 10 </a:t>
            </a:r>
            <a:r>
              <a:rPr lang="en-US" altLang="zh-TW" dirty="0" err="1">
                <a:ea typeface="PMingLiU" charset="-120"/>
              </a:rPr>
              <a:t>Mbps</a:t>
            </a:r>
            <a:r>
              <a:rPr lang="en-US" altLang="zh-TW" dirty="0">
                <a:ea typeface="PMingLiU" charset="-120"/>
              </a:rPr>
              <a:t> and 1 </a:t>
            </a:r>
            <a:r>
              <a:rPr lang="en-US" altLang="zh-TW" dirty="0" err="1">
                <a:ea typeface="PMingLiU" charset="-120"/>
              </a:rPr>
              <a:t>ms</a:t>
            </a:r>
            <a:r>
              <a:rPr lang="en-US" altLang="zh-TW" dirty="0">
                <a:ea typeface="PMingLiU" charset="-120"/>
              </a:rPr>
              <a:t>, respectively.</a:t>
            </a:r>
          </a:p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calculated EIGRP BW metric is as follows: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ea typeface="PMingLiU" charset="-120"/>
              </a:rPr>
              <a:t>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/BW = 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/10,000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 × 1000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</a:t>
            </a:r>
            <a:r>
              <a:rPr lang="en-US" altLang="zh-CN" dirty="0">
                <a:ea typeface="PMingLiU" charset="-120"/>
              </a:rPr>
              <a:t>,</a:t>
            </a:r>
            <a:r>
              <a:rPr lang="en-US" altLang="zh-TW" dirty="0">
                <a:ea typeface="PMingLiU" charset="-120"/>
              </a:rPr>
              <a:t>000</a:t>
            </a:r>
          </a:p>
          <a:p>
            <a:endParaRPr lang="en-US" altLang="zh-TW" dirty="0">
              <a:ea typeface="PMingLiU" charset="-120"/>
            </a:endParaRPr>
          </a:p>
        </p:txBody>
      </p:sp>
      <p:sp>
        <p:nvSpPr>
          <p:cNvPr id="1218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091D06-3C6F-084D-9956-F77D71A99466}" type="slidenum">
              <a:rPr lang="en-US" altLang="en-US" sz="1400">
                <a:solidFill>
                  <a:srgbClr val="000000"/>
                </a:solidFill>
              </a:rPr>
              <a:pPr/>
              <a:t>28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21860" name="Group 9"/>
          <p:cNvGrpSpPr>
            <a:grpSpLocks/>
          </p:cNvGrpSpPr>
          <p:nvPr/>
        </p:nvGrpSpPr>
        <p:grpSpPr bwMode="auto">
          <a:xfrm>
            <a:off x="5357813" y="4416425"/>
            <a:ext cx="3571875" cy="2236788"/>
            <a:chOff x="3162" y="1071"/>
            <a:chExt cx="2250" cy="1409"/>
          </a:xfrm>
        </p:grpSpPr>
        <p:sp>
          <p:nvSpPr>
            <p:cNvPr id="121861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2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3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4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5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6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7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8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9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0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1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2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3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4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5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6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7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8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9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0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1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2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3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4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5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6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7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8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9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0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1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2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3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4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5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2822564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6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7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8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9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0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1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1902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3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4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5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6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121920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1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7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121918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19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1908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09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0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1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2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3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4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5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6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7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5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</p:txBody>
      </p:sp>
    </p:spTree>
    <p:extLst>
      <p:ext uri="{BB962C8B-B14F-4D97-AF65-F5344CB8AC3E}">
        <p14:creationId xmlns:p14="http://schemas.microsoft.com/office/powerpoint/2010/main" val="27579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ssignment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posted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76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endParaRPr lang="en-US" altLang="en-US" sz="440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6" y="1362075"/>
            <a:ext cx="7996238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Setting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 static</a:t>
            </a:r>
            <a:r>
              <a:rPr lang="en-US" altLang="zh-CN" sz="2400" dirty="0">
                <a:ea typeface="宋体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positive</a:t>
            </a:r>
            <a:r>
              <a:rPr lang="en-US" altLang="zh-CN" sz="2400" dirty="0">
                <a:ea typeface="宋体" charset="-122"/>
              </a:rPr>
              <a:t>)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costs assigned to network links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r>
              <a:rPr lang="en-US" altLang="zh-CN" dirty="0">
                <a:ea typeface="宋体" charset="-122"/>
              </a:rPr>
              <a:t>The static link costs may be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adjusted in a longer time scale: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this is called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traffic engineering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Goal: distributed computing to compute the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shortest path </a:t>
            </a:r>
            <a:r>
              <a:rPr lang="en-US" altLang="zh-CN" sz="2400" dirty="0">
                <a:ea typeface="宋体" charset="-122"/>
              </a:rPr>
              <a:t>from a source to a destination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/>
              <a:t>Based on the Bellman-Ford algorithm</a:t>
            </a:r>
            <a:r>
              <a:rPr lang="en-US" altLang="zh-CN" sz="2000" dirty="0">
                <a:ea typeface="宋体" charset="-122"/>
              </a:rPr>
              <a:t> (BFA)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zh-CN" sz="2000" dirty="0">
                <a:ea typeface="宋体" charset="-122"/>
              </a:rPr>
              <a:t>Conceptually, runs for each destination separately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endParaRPr lang="en-US" altLang="zh-CN" sz="20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/>
              <a:t>Look ahead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Although few (e.g., RIP) use basic distance vector, it is a foundation for many other protocols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 also use the study to acquire another basic set of techniques to understand distributed protocols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1155" y="877942"/>
            <a:ext cx="2882845" cy="2133272"/>
            <a:chOff x="3162" y="1071"/>
            <a:chExt cx="2250" cy="1409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669052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6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72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7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70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9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0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62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52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3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4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5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6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7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8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9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81252D7-330D-0547-9FB0-DC5525D06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461B01E-F52D-8343-A4E9-A58B448EFC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r>
              <a:rPr lang="en-US" altLang="zh-CN" sz="3600">
                <a:ea typeface="宋体" charset="-122"/>
              </a:rPr>
              <a:t>: Basic Idea</a:t>
            </a:r>
            <a:endParaRPr lang="en-US" altLang="en-US" sz="4400"/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362075"/>
            <a:ext cx="8062913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At node </a:t>
            </a:r>
            <a:r>
              <a:rPr lang="en-US" altLang="zh-CN" dirty="0" err="1">
                <a:ea typeface="宋体" charset="-122"/>
              </a:rPr>
              <a:t>i</a:t>
            </a:r>
            <a:r>
              <a:rPr lang="en-US" altLang="en-US" dirty="0"/>
              <a:t>, the </a:t>
            </a:r>
            <a:r>
              <a:rPr lang="en-US" altLang="zh-CN" dirty="0">
                <a:ea typeface="宋体" charset="-122"/>
              </a:rPr>
              <a:t>basic </a:t>
            </a:r>
            <a:r>
              <a:rPr lang="en-US" altLang="en-US" dirty="0"/>
              <a:t>update</a:t>
            </a:r>
            <a:r>
              <a:rPr lang="en-US" altLang="zh-CN" dirty="0">
                <a:ea typeface="宋体" charset="-122"/>
              </a:rPr>
              <a:t> rule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where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 - d</a:t>
            </a:r>
            <a:r>
              <a:rPr lang="en-US" altLang="zh-CN" sz="2400" baseline="-25000" dirty="0">
                <a:ea typeface="宋体" charset="-122"/>
              </a:rPr>
              <a:t>i</a:t>
            </a:r>
            <a:r>
              <a:rPr lang="en-US" altLang="en-US" sz="2400" dirty="0"/>
              <a:t> denote</a:t>
            </a:r>
            <a:r>
              <a:rPr lang="en-US" altLang="zh-CN" sz="2400" dirty="0">
                <a:ea typeface="宋体" charset="-122"/>
              </a:rPr>
              <a:t>s</a:t>
            </a:r>
            <a:r>
              <a:rPr lang="en-US" altLang="en-US" sz="2400" dirty="0"/>
              <a:t> the distance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estimation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 to the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destination,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宋体" charset="-122"/>
              </a:rPr>
              <a:t> - </a:t>
            </a:r>
            <a:r>
              <a:rPr lang="en-US" altLang="en-US" sz="2400" dirty="0"/>
              <a:t>N(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) is set of neighbors of </a:t>
            </a:r>
            <a:br>
              <a:rPr lang="en-US" altLang="en-US" sz="2400" dirty="0"/>
            </a:br>
            <a:r>
              <a:rPr lang="en-US" altLang="en-US" sz="2400" dirty="0"/>
              <a:t>node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, and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zh-CN" sz="2400" dirty="0">
                <a:ea typeface="宋体" charset="-122"/>
              </a:rPr>
              <a:t> - </a:t>
            </a:r>
            <a:r>
              <a:rPr lang="en-US" altLang="zh-CN" sz="2400" dirty="0" err="1">
                <a:ea typeface="宋体" charset="-122"/>
              </a:rPr>
              <a:t>d</a:t>
            </a:r>
            <a:r>
              <a:rPr lang="en-US" altLang="zh-CN" sz="2400" baseline="-25000" dirty="0" err="1">
                <a:ea typeface="宋体" charset="-122"/>
              </a:rPr>
              <a:t>ij</a:t>
            </a:r>
            <a:r>
              <a:rPr lang="en-US" altLang="en-US" sz="2400" dirty="0"/>
              <a:t> is the distance of </a:t>
            </a:r>
            <a:br>
              <a:rPr lang="en-US" altLang="zh-CN" sz="2400" dirty="0">
                <a:ea typeface="宋体" charset="-122"/>
              </a:rPr>
            </a:br>
            <a:r>
              <a:rPr lang="en-US" altLang="en-US" sz="2400" dirty="0"/>
              <a:t>the direct link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 to </a:t>
            </a:r>
            <a:r>
              <a:rPr lang="en-US" altLang="zh-CN" sz="2400" dirty="0">
                <a:ea typeface="宋体" charset="-122"/>
              </a:rPr>
              <a:t>j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76425" y="2093913"/>
          <a:ext cx="43465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9" name="Equation" r:id="rId4" imgW="1409400" imgH="241200" progId="Equation.3">
                  <p:embed/>
                </p:oleObj>
              </mc:Choice>
              <mc:Fallback>
                <p:oleObj name="Equation" r:id="rId4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093913"/>
                        <a:ext cx="4346575" cy="746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5"/>
          <p:cNvSpPr>
            <a:spLocks noChangeArrowheads="1"/>
          </p:cNvSpPr>
          <p:nvPr/>
        </p:nvSpPr>
        <p:spPr bwMode="auto">
          <a:xfrm>
            <a:off x="6640513" y="5246688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i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6" name="Oval 7"/>
          <p:cNvSpPr>
            <a:spLocks noChangeArrowheads="1"/>
          </p:cNvSpPr>
          <p:nvPr/>
        </p:nvSpPr>
        <p:spPr bwMode="auto">
          <a:xfrm>
            <a:off x="7573963" y="43481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7" name="Oval 8"/>
          <p:cNvSpPr>
            <a:spLocks noChangeArrowheads="1"/>
          </p:cNvSpPr>
          <p:nvPr/>
        </p:nvSpPr>
        <p:spPr bwMode="auto">
          <a:xfrm>
            <a:off x="7693025" y="5729288"/>
            <a:ext cx="465138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8" name="Oval 9"/>
          <p:cNvSpPr>
            <a:spLocks noChangeArrowheads="1"/>
          </p:cNvSpPr>
          <p:nvPr/>
        </p:nvSpPr>
        <p:spPr bwMode="auto">
          <a:xfrm>
            <a:off x="6132513" y="5969000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9" name="Line 10"/>
          <p:cNvSpPr>
            <a:spLocks noChangeShapeType="1"/>
          </p:cNvSpPr>
          <p:nvPr/>
        </p:nvSpPr>
        <p:spPr bwMode="auto">
          <a:xfrm flipV="1">
            <a:off x="7000875" y="4706938"/>
            <a:ext cx="600075" cy="569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0" name="Oval 11"/>
          <p:cNvSpPr>
            <a:spLocks noChangeArrowheads="1"/>
          </p:cNvSpPr>
          <p:nvPr/>
        </p:nvSpPr>
        <p:spPr bwMode="auto">
          <a:xfrm>
            <a:off x="6030913" y="44116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 flipH="1" flipV="1">
            <a:off x="6400800" y="4827588"/>
            <a:ext cx="344488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 flipV="1">
            <a:off x="6491288" y="5651500"/>
            <a:ext cx="223837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7089775" y="5546725"/>
            <a:ext cx="615950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7869238" y="3797300"/>
            <a:ext cx="204787" cy="549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5" name="Line 16"/>
          <p:cNvSpPr>
            <a:spLocks noChangeShapeType="1"/>
          </p:cNvSpPr>
          <p:nvPr/>
        </p:nvSpPr>
        <p:spPr bwMode="auto">
          <a:xfrm flipV="1">
            <a:off x="8005763" y="4048125"/>
            <a:ext cx="855662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6" name="Line 17"/>
          <p:cNvSpPr>
            <a:spLocks noChangeShapeType="1"/>
          </p:cNvSpPr>
          <p:nvPr/>
        </p:nvSpPr>
        <p:spPr bwMode="auto">
          <a:xfrm flipH="1" flipV="1">
            <a:off x="5995988" y="4197350"/>
            <a:ext cx="239712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7" name="Line 18"/>
          <p:cNvSpPr>
            <a:spLocks noChangeShapeType="1"/>
          </p:cNvSpPr>
          <p:nvPr/>
        </p:nvSpPr>
        <p:spPr bwMode="auto">
          <a:xfrm flipH="1">
            <a:off x="5711825" y="6296025"/>
            <a:ext cx="419100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8" name="Line 19"/>
          <p:cNvSpPr>
            <a:spLocks noChangeShapeType="1"/>
          </p:cNvSpPr>
          <p:nvPr/>
        </p:nvSpPr>
        <p:spPr bwMode="auto">
          <a:xfrm>
            <a:off x="8094663" y="6145213"/>
            <a:ext cx="90487" cy="712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9" name="Line 20"/>
          <p:cNvSpPr>
            <a:spLocks noChangeShapeType="1"/>
          </p:cNvSpPr>
          <p:nvPr/>
        </p:nvSpPr>
        <p:spPr bwMode="auto">
          <a:xfrm flipV="1">
            <a:off x="8154988" y="5651500"/>
            <a:ext cx="749300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20" name="Line 22"/>
          <p:cNvSpPr>
            <a:spLocks noChangeShapeType="1"/>
          </p:cNvSpPr>
          <p:nvPr/>
        </p:nvSpPr>
        <p:spPr bwMode="auto">
          <a:xfrm flipV="1">
            <a:off x="6896100" y="4527550"/>
            <a:ext cx="600075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099" name="Object 23"/>
          <p:cNvGraphicFramePr>
            <a:graphicFrameLocks noChangeAspect="1"/>
          </p:cNvGraphicFramePr>
          <p:nvPr/>
        </p:nvGraphicFramePr>
        <p:xfrm>
          <a:off x="6808788" y="4433888"/>
          <a:ext cx="327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30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4433888"/>
                        <a:ext cx="327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7597775" y="5054600"/>
          <a:ext cx="3540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31" name="Equation" r:id="rId8" imgW="177480" imgH="241200" progId="Equation.3">
                  <p:embed/>
                </p:oleObj>
              </mc:Choice>
              <mc:Fallback>
                <p:oleObj name="Equation" r:id="rId8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775" y="5054600"/>
                        <a:ext cx="3540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Line 25"/>
          <p:cNvSpPr>
            <a:spLocks noChangeShapeType="1"/>
          </p:cNvSpPr>
          <p:nvPr/>
        </p:nvSpPr>
        <p:spPr bwMode="auto">
          <a:xfrm flipH="1">
            <a:off x="7194550" y="4868863"/>
            <a:ext cx="511175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101" name="Object 26"/>
          <p:cNvGraphicFramePr>
            <a:graphicFrameLocks noChangeAspect="1"/>
          </p:cNvGraphicFramePr>
          <p:nvPr/>
        </p:nvGraphicFramePr>
        <p:xfrm>
          <a:off x="7173913" y="4792663"/>
          <a:ext cx="3254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32" name="Equation" r:id="rId10" imgW="190440" imgH="241200" progId="Equation.3">
                  <p:embed/>
                </p:oleObj>
              </mc:Choice>
              <mc:Fallback>
                <p:oleObj name="Equation" r:id="rId10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913" y="4792663"/>
                        <a:ext cx="3254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7407275" y="2828925"/>
            <a:ext cx="465138" cy="450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2000" b="1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  <p:cxnSp>
        <p:nvCxnSpPr>
          <p:cNvPr id="4123" name="Straight Connector 30"/>
          <p:cNvCxnSpPr>
            <a:cxnSpLocks noChangeShapeType="1"/>
            <a:stCxn id="26" idx="5"/>
          </p:cNvCxnSpPr>
          <p:nvPr/>
        </p:nvCxnSpPr>
        <p:spPr bwMode="auto">
          <a:xfrm rot="16200000" flipH="1">
            <a:off x="7771607" y="3245643"/>
            <a:ext cx="30480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7318375" y="2484438"/>
            <a:ext cx="138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41972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ea typeface=""/>
              </a:rPr>
              <a:t>synchronous Bellman-Ford (SBF)</a:t>
            </a:r>
          </a:p>
        </p:txBody>
      </p:sp>
    </p:spTree>
    <p:extLst>
      <p:ext uri="{BB962C8B-B14F-4D97-AF65-F5344CB8AC3E}">
        <p14:creationId xmlns:p14="http://schemas.microsoft.com/office/powerpoint/2010/main" val="2004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2C38128-273A-2C47-AC2B-986DFBA8749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Synchronous Bellman-Ford (SBF)</a:t>
            </a:r>
            <a:endParaRPr lang="en-US" altLang="en-US" sz="280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9062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Nodes update in rounds: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there is a global clock;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beginning of each round, each node sends its estimate to all of its neighbors;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end of the round, updates its estimation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881188" y="3346450"/>
          <a:ext cx="569118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37" name="Equation" r:id="rId4" imgW="1968480" imgH="241200" progId="Equation.3">
                  <p:embed/>
                </p:oleObj>
              </mc:Choice>
              <mc:Fallback>
                <p:oleObj name="Equation" r:id="rId4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346450"/>
                        <a:ext cx="5691187" cy="700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8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2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43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4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5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6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7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8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5149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5242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43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0" name="Group 32"/>
          <p:cNvGrpSpPr>
            <a:grpSpLocks/>
          </p:cNvGrpSpPr>
          <p:nvPr/>
        </p:nvGrpSpPr>
        <p:grpSpPr bwMode="auto">
          <a:xfrm>
            <a:off x="7261225" y="1289050"/>
            <a:ext cx="455613" cy="396875"/>
            <a:chOff x="1740" y="2306"/>
            <a:chExt cx="316" cy="274"/>
          </a:xfrm>
        </p:grpSpPr>
        <p:sp>
          <p:nvSpPr>
            <p:cNvPr id="5234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35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6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7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8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9" name="Group 38"/>
            <p:cNvGrpSpPr>
              <a:grpSpLocks/>
            </p:cNvGrpSpPr>
            <p:nvPr/>
          </p:nvGrpSpPr>
          <p:grpSpPr bwMode="auto">
            <a:xfrm>
              <a:off x="1781" y="2306"/>
              <a:ext cx="238" cy="274"/>
              <a:chOff x="2936" y="2429"/>
              <a:chExt cx="241" cy="274"/>
            </a:xfrm>
          </p:grpSpPr>
          <p:sp>
            <p:nvSpPr>
              <p:cNvPr id="5240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41" name="Text Box 40"/>
              <p:cNvSpPr txBox="1">
                <a:spLocks noChangeArrowheads="1"/>
              </p:cNvSpPr>
              <p:nvPr/>
            </p:nvSpPr>
            <p:spPr bwMode="auto">
              <a:xfrm>
                <a:off x="2936" y="2429"/>
                <a:ext cx="24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1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5226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7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8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9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0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1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5232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33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 b="1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 b="1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2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5224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5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3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5222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3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5154" name="Text Box 56"/>
          <p:cNvSpPr txBox="1">
            <a:spLocks noChangeArrowheads="1"/>
          </p:cNvSpPr>
          <p:nvPr/>
        </p:nvSpPr>
        <p:spPr bwMode="auto">
          <a:xfrm>
            <a:off x="6935788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5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6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10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7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8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9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60" name="Line 62"/>
          <p:cNvSpPr>
            <a:spLocks noChangeShapeType="1"/>
          </p:cNvSpPr>
          <p:nvPr/>
        </p:nvSpPr>
        <p:spPr bwMode="auto">
          <a:xfrm>
            <a:off x="914400" y="44672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1" name="Line 63"/>
          <p:cNvSpPr>
            <a:spLocks noChangeShapeType="1"/>
          </p:cNvSpPr>
          <p:nvPr/>
        </p:nvSpPr>
        <p:spPr bwMode="auto">
          <a:xfrm>
            <a:off x="933450" y="51149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2" name="Line 64"/>
          <p:cNvSpPr>
            <a:spLocks noChangeShapeType="1"/>
          </p:cNvSpPr>
          <p:nvPr/>
        </p:nvSpPr>
        <p:spPr bwMode="auto">
          <a:xfrm>
            <a:off x="917575" y="574357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3" name="Line 65"/>
          <p:cNvSpPr>
            <a:spLocks noChangeShapeType="1"/>
          </p:cNvSpPr>
          <p:nvPr/>
        </p:nvSpPr>
        <p:spPr bwMode="auto">
          <a:xfrm>
            <a:off x="1409700" y="4048125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4" name="Line 66"/>
          <p:cNvSpPr>
            <a:spLocks noChangeShapeType="1"/>
          </p:cNvSpPr>
          <p:nvPr/>
        </p:nvSpPr>
        <p:spPr bwMode="auto">
          <a:xfrm>
            <a:off x="3136900" y="40655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5" name="Line 67"/>
          <p:cNvSpPr>
            <a:spLocks noChangeShapeType="1"/>
          </p:cNvSpPr>
          <p:nvPr/>
        </p:nvSpPr>
        <p:spPr bwMode="auto">
          <a:xfrm>
            <a:off x="4833938" y="4083050"/>
            <a:ext cx="14287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6" name="Line 68"/>
          <p:cNvSpPr>
            <a:spLocks noChangeShapeType="1"/>
          </p:cNvSpPr>
          <p:nvPr/>
        </p:nvSpPr>
        <p:spPr bwMode="auto">
          <a:xfrm>
            <a:off x="6318250" y="40528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7" name="Line 75"/>
          <p:cNvSpPr>
            <a:spLocks noChangeShapeType="1"/>
          </p:cNvSpPr>
          <p:nvPr/>
        </p:nvSpPr>
        <p:spPr bwMode="auto">
          <a:xfrm>
            <a:off x="927100" y="6208713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8" name="Line 78"/>
          <p:cNvSpPr>
            <a:spLocks noChangeShapeType="1"/>
          </p:cNvSpPr>
          <p:nvPr/>
        </p:nvSpPr>
        <p:spPr bwMode="auto">
          <a:xfrm>
            <a:off x="928688" y="6618288"/>
            <a:ext cx="6910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9" name="Group 128"/>
          <p:cNvGrpSpPr>
            <a:grpSpLocks/>
          </p:cNvGrpSpPr>
          <p:nvPr/>
        </p:nvGrpSpPr>
        <p:grpSpPr bwMode="auto">
          <a:xfrm>
            <a:off x="1379538" y="4451350"/>
            <a:ext cx="1573212" cy="2159000"/>
            <a:chOff x="869" y="2804"/>
            <a:chExt cx="991" cy="1360"/>
          </a:xfrm>
        </p:grpSpPr>
        <p:sp>
          <p:nvSpPr>
            <p:cNvPr id="5211" name="Line 71"/>
            <p:cNvSpPr>
              <a:spLocks noChangeShapeType="1"/>
            </p:cNvSpPr>
            <p:nvPr/>
          </p:nvSpPr>
          <p:spPr bwMode="auto">
            <a:xfrm>
              <a:off x="906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2" name="Line 80"/>
            <p:cNvSpPr>
              <a:spLocks noChangeShapeType="1"/>
            </p:cNvSpPr>
            <p:nvPr/>
          </p:nvSpPr>
          <p:spPr bwMode="auto">
            <a:xfrm>
              <a:off x="897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3" name="Line 81"/>
            <p:cNvSpPr>
              <a:spLocks noChangeShapeType="1"/>
            </p:cNvSpPr>
            <p:nvPr/>
          </p:nvSpPr>
          <p:spPr bwMode="auto">
            <a:xfrm flipV="1">
              <a:off x="888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4" name="Line 82"/>
            <p:cNvSpPr>
              <a:spLocks noChangeShapeType="1"/>
            </p:cNvSpPr>
            <p:nvPr/>
          </p:nvSpPr>
          <p:spPr bwMode="auto">
            <a:xfrm>
              <a:off x="888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5" name="Line 83"/>
            <p:cNvSpPr>
              <a:spLocks noChangeShapeType="1"/>
            </p:cNvSpPr>
            <p:nvPr/>
          </p:nvSpPr>
          <p:spPr bwMode="auto">
            <a:xfrm flipV="1">
              <a:off x="878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6" name="Line 84"/>
            <p:cNvSpPr>
              <a:spLocks noChangeShapeType="1"/>
            </p:cNvSpPr>
            <p:nvPr/>
          </p:nvSpPr>
          <p:spPr bwMode="auto">
            <a:xfrm>
              <a:off x="869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7" name="Line 85"/>
            <p:cNvSpPr>
              <a:spLocks noChangeShapeType="1"/>
            </p:cNvSpPr>
            <p:nvPr/>
          </p:nvSpPr>
          <p:spPr bwMode="auto">
            <a:xfrm flipV="1">
              <a:off x="888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8" name="Line 86"/>
            <p:cNvSpPr>
              <a:spLocks noChangeShapeType="1"/>
            </p:cNvSpPr>
            <p:nvPr/>
          </p:nvSpPr>
          <p:spPr bwMode="auto">
            <a:xfrm>
              <a:off x="878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9" name="Line 87"/>
            <p:cNvSpPr>
              <a:spLocks noChangeShapeType="1"/>
            </p:cNvSpPr>
            <p:nvPr/>
          </p:nvSpPr>
          <p:spPr bwMode="auto">
            <a:xfrm flipV="1">
              <a:off x="906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0" name="Line 88"/>
            <p:cNvSpPr>
              <a:spLocks noChangeShapeType="1"/>
            </p:cNvSpPr>
            <p:nvPr/>
          </p:nvSpPr>
          <p:spPr bwMode="auto">
            <a:xfrm flipV="1">
              <a:off x="906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1" name="Line 89"/>
            <p:cNvSpPr>
              <a:spLocks noChangeShapeType="1"/>
            </p:cNvSpPr>
            <p:nvPr/>
          </p:nvSpPr>
          <p:spPr bwMode="auto">
            <a:xfrm>
              <a:off x="888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170" name="Text Box 90"/>
          <p:cNvSpPr txBox="1">
            <a:spLocks noChangeArrowheads="1"/>
          </p:cNvSpPr>
          <p:nvPr/>
        </p:nvSpPr>
        <p:spPr bwMode="auto">
          <a:xfrm>
            <a:off x="433388" y="4183063"/>
            <a:ext cx="350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A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1" name="Text Box 91"/>
          <p:cNvSpPr txBox="1">
            <a:spLocks noChangeArrowheads="1"/>
          </p:cNvSpPr>
          <p:nvPr/>
        </p:nvSpPr>
        <p:spPr bwMode="auto">
          <a:xfrm>
            <a:off x="441325" y="4916488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B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2" name="Text Box 92"/>
          <p:cNvSpPr txBox="1">
            <a:spLocks noChangeArrowheads="1"/>
          </p:cNvSpPr>
          <p:nvPr/>
        </p:nvSpPr>
        <p:spPr bwMode="auto">
          <a:xfrm>
            <a:off x="436563" y="5549900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3" name="Text Box 93"/>
          <p:cNvSpPr txBox="1">
            <a:spLocks noChangeArrowheads="1"/>
          </p:cNvSpPr>
          <p:nvPr/>
        </p:nvSpPr>
        <p:spPr bwMode="auto">
          <a:xfrm>
            <a:off x="450850" y="602615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4" name="Text Box 94"/>
          <p:cNvSpPr txBox="1">
            <a:spLocks noChangeArrowheads="1"/>
          </p:cNvSpPr>
          <p:nvPr/>
        </p:nvSpPr>
        <p:spPr bwMode="auto">
          <a:xfrm>
            <a:off x="446088" y="64071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0" name="Group 129"/>
          <p:cNvGrpSpPr>
            <a:grpSpLocks/>
          </p:cNvGrpSpPr>
          <p:nvPr/>
        </p:nvGrpSpPr>
        <p:grpSpPr bwMode="auto">
          <a:xfrm>
            <a:off x="3106738" y="4424363"/>
            <a:ext cx="1573212" cy="2159000"/>
            <a:chOff x="1957" y="2787"/>
            <a:chExt cx="991" cy="1360"/>
          </a:xfrm>
        </p:grpSpPr>
        <p:sp>
          <p:nvSpPr>
            <p:cNvPr id="5200" name="Line 95"/>
            <p:cNvSpPr>
              <a:spLocks noChangeShapeType="1"/>
            </p:cNvSpPr>
            <p:nvPr/>
          </p:nvSpPr>
          <p:spPr bwMode="auto">
            <a:xfrm>
              <a:off x="1994" y="280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1" name="Line 96"/>
            <p:cNvSpPr>
              <a:spLocks noChangeShapeType="1"/>
            </p:cNvSpPr>
            <p:nvPr/>
          </p:nvSpPr>
          <p:spPr bwMode="auto">
            <a:xfrm>
              <a:off x="1985" y="280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2" name="Line 97"/>
            <p:cNvSpPr>
              <a:spLocks noChangeShapeType="1"/>
            </p:cNvSpPr>
            <p:nvPr/>
          </p:nvSpPr>
          <p:spPr bwMode="auto">
            <a:xfrm flipV="1">
              <a:off x="1976" y="278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3" name="Line 98"/>
            <p:cNvSpPr>
              <a:spLocks noChangeShapeType="1"/>
            </p:cNvSpPr>
            <p:nvPr/>
          </p:nvSpPr>
          <p:spPr bwMode="auto">
            <a:xfrm>
              <a:off x="1976" y="322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4" name="Line 99"/>
            <p:cNvSpPr>
              <a:spLocks noChangeShapeType="1"/>
            </p:cNvSpPr>
            <p:nvPr/>
          </p:nvSpPr>
          <p:spPr bwMode="auto">
            <a:xfrm flipV="1">
              <a:off x="1966" y="279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5" name="Line 100"/>
            <p:cNvSpPr>
              <a:spLocks noChangeShapeType="1"/>
            </p:cNvSpPr>
            <p:nvPr/>
          </p:nvSpPr>
          <p:spPr bwMode="auto">
            <a:xfrm>
              <a:off x="1957" y="360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6" name="Line 101"/>
            <p:cNvSpPr>
              <a:spLocks noChangeShapeType="1"/>
            </p:cNvSpPr>
            <p:nvPr/>
          </p:nvSpPr>
          <p:spPr bwMode="auto">
            <a:xfrm flipV="1">
              <a:off x="1976" y="320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7" name="Line 102"/>
            <p:cNvSpPr>
              <a:spLocks noChangeShapeType="1"/>
            </p:cNvSpPr>
            <p:nvPr/>
          </p:nvSpPr>
          <p:spPr bwMode="auto">
            <a:xfrm>
              <a:off x="1966" y="389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8" name="Line 103"/>
            <p:cNvSpPr>
              <a:spLocks noChangeShapeType="1"/>
            </p:cNvSpPr>
            <p:nvPr/>
          </p:nvSpPr>
          <p:spPr bwMode="auto">
            <a:xfrm flipV="1">
              <a:off x="1994" y="360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9" name="Line 104"/>
            <p:cNvSpPr>
              <a:spLocks noChangeShapeType="1"/>
            </p:cNvSpPr>
            <p:nvPr/>
          </p:nvSpPr>
          <p:spPr bwMode="auto">
            <a:xfrm flipV="1">
              <a:off x="1994" y="390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0" name="Line 105"/>
            <p:cNvSpPr>
              <a:spLocks noChangeShapeType="1"/>
            </p:cNvSpPr>
            <p:nvPr/>
          </p:nvSpPr>
          <p:spPr bwMode="auto">
            <a:xfrm>
              <a:off x="1976" y="319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1" name="Group 130"/>
          <p:cNvGrpSpPr>
            <a:grpSpLocks/>
          </p:cNvGrpSpPr>
          <p:nvPr/>
        </p:nvGrpSpPr>
        <p:grpSpPr bwMode="auto">
          <a:xfrm>
            <a:off x="4784725" y="4440238"/>
            <a:ext cx="1573213" cy="2159000"/>
            <a:chOff x="3014" y="2797"/>
            <a:chExt cx="991" cy="1360"/>
          </a:xfrm>
        </p:grpSpPr>
        <p:sp>
          <p:nvSpPr>
            <p:cNvPr id="5189" name="Line 106"/>
            <p:cNvSpPr>
              <a:spLocks noChangeShapeType="1"/>
            </p:cNvSpPr>
            <p:nvPr/>
          </p:nvSpPr>
          <p:spPr bwMode="auto">
            <a:xfrm>
              <a:off x="3051" y="281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0" name="Line 107"/>
            <p:cNvSpPr>
              <a:spLocks noChangeShapeType="1"/>
            </p:cNvSpPr>
            <p:nvPr/>
          </p:nvSpPr>
          <p:spPr bwMode="auto">
            <a:xfrm>
              <a:off x="3042" y="281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1" name="Line 108"/>
            <p:cNvSpPr>
              <a:spLocks noChangeShapeType="1"/>
            </p:cNvSpPr>
            <p:nvPr/>
          </p:nvSpPr>
          <p:spPr bwMode="auto">
            <a:xfrm flipV="1">
              <a:off x="3033" y="279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2" name="Line 109"/>
            <p:cNvSpPr>
              <a:spLocks noChangeShapeType="1"/>
            </p:cNvSpPr>
            <p:nvPr/>
          </p:nvSpPr>
          <p:spPr bwMode="auto">
            <a:xfrm>
              <a:off x="3033" y="323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3" name="Line 110"/>
            <p:cNvSpPr>
              <a:spLocks noChangeShapeType="1"/>
            </p:cNvSpPr>
            <p:nvPr/>
          </p:nvSpPr>
          <p:spPr bwMode="auto">
            <a:xfrm flipV="1">
              <a:off x="3023" y="280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4" name="Line 111"/>
            <p:cNvSpPr>
              <a:spLocks noChangeShapeType="1"/>
            </p:cNvSpPr>
            <p:nvPr/>
          </p:nvSpPr>
          <p:spPr bwMode="auto">
            <a:xfrm>
              <a:off x="3014" y="361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5" name="Line 112"/>
            <p:cNvSpPr>
              <a:spLocks noChangeShapeType="1"/>
            </p:cNvSpPr>
            <p:nvPr/>
          </p:nvSpPr>
          <p:spPr bwMode="auto">
            <a:xfrm flipV="1">
              <a:off x="3033" y="321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6" name="Line 113"/>
            <p:cNvSpPr>
              <a:spLocks noChangeShapeType="1"/>
            </p:cNvSpPr>
            <p:nvPr/>
          </p:nvSpPr>
          <p:spPr bwMode="auto">
            <a:xfrm>
              <a:off x="3023" y="390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7" name="Line 114"/>
            <p:cNvSpPr>
              <a:spLocks noChangeShapeType="1"/>
            </p:cNvSpPr>
            <p:nvPr/>
          </p:nvSpPr>
          <p:spPr bwMode="auto">
            <a:xfrm flipV="1">
              <a:off x="3051" y="361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8" name="Line 115"/>
            <p:cNvSpPr>
              <a:spLocks noChangeShapeType="1"/>
            </p:cNvSpPr>
            <p:nvPr/>
          </p:nvSpPr>
          <p:spPr bwMode="auto">
            <a:xfrm flipV="1">
              <a:off x="3051" y="391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9" name="Line 116"/>
            <p:cNvSpPr>
              <a:spLocks noChangeShapeType="1"/>
            </p:cNvSpPr>
            <p:nvPr/>
          </p:nvSpPr>
          <p:spPr bwMode="auto">
            <a:xfrm>
              <a:off x="3033" y="320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2" name="Group 131"/>
          <p:cNvGrpSpPr>
            <a:grpSpLocks/>
          </p:cNvGrpSpPr>
          <p:nvPr/>
        </p:nvGrpSpPr>
        <p:grpSpPr bwMode="auto">
          <a:xfrm>
            <a:off x="6283325" y="4451350"/>
            <a:ext cx="1573213" cy="2159000"/>
            <a:chOff x="3958" y="2804"/>
            <a:chExt cx="991" cy="1360"/>
          </a:xfrm>
        </p:grpSpPr>
        <p:sp>
          <p:nvSpPr>
            <p:cNvPr id="5178" name="Line 117"/>
            <p:cNvSpPr>
              <a:spLocks noChangeShapeType="1"/>
            </p:cNvSpPr>
            <p:nvPr/>
          </p:nvSpPr>
          <p:spPr bwMode="auto">
            <a:xfrm>
              <a:off x="3995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79" name="Line 118"/>
            <p:cNvSpPr>
              <a:spLocks noChangeShapeType="1"/>
            </p:cNvSpPr>
            <p:nvPr/>
          </p:nvSpPr>
          <p:spPr bwMode="auto">
            <a:xfrm>
              <a:off x="3986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0" name="Line 119"/>
            <p:cNvSpPr>
              <a:spLocks noChangeShapeType="1"/>
            </p:cNvSpPr>
            <p:nvPr/>
          </p:nvSpPr>
          <p:spPr bwMode="auto">
            <a:xfrm flipV="1">
              <a:off x="3977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1" name="Line 120"/>
            <p:cNvSpPr>
              <a:spLocks noChangeShapeType="1"/>
            </p:cNvSpPr>
            <p:nvPr/>
          </p:nvSpPr>
          <p:spPr bwMode="auto">
            <a:xfrm>
              <a:off x="3977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2" name="Line 121"/>
            <p:cNvSpPr>
              <a:spLocks noChangeShapeType="1"/>
            </p:cNvSpPr>
            <p:nvPr/>
          </p:nvSpPr>
          <p:spPr bwMode="auto">
            <a:xfrm flipV="1">
              <a:off x="3967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3" name="Line 122"/>
            <p:cNvSpPr>
              <a:spLocks noChangeShapeType="1"/>
            </p:cNvSpPr>
            <p:nvPr/>
          </p:nvSpPr>
          <p:spPr bwMode="auto">
            <a:xfrm>
              <a:off x="3958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4" name="Line 123"/>
            <p:cNvSpPr>
              <a:spLocks noChangeShapeType="1"/>
            </p:cNvSpPr>
            <p:nvPr/>
          </p:nvSpPr>
          <p:spPr bwMode="auto">
            <a:xfrm flipV="1">
              <a:off x="3977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5" name="Line 124"/>
            <p:cNvSpPr>
              <a:spLocks noChangeShapeType="1"/>
            </p:cNvSpPr>
            <p:nvPr/>
          </p:nvSpPr>
          <p:spPr bwMode="auto">
            <a:xfrm>
              <a:off x="3967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6" name="Line 125"/>
            <p:cNvSpPr>
              <a:spLocks noChangeShapeType="1"/>
            </p:cNvSpPr>
            <p:nvPr/>
          </p:nvSpPr>
          <p:spPr bwMode="auto">
            <a:xfrm flipV="1">
              <a:off x="3995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7" name="Line 126"/>
            <p:cNvSpPr>
              <a:spLocks noChangeShapeType="1"/>
            </p:cNvSpPr>
            <p:nvPr/>
          </p:nvSpPr>
          <p:spPr bwMode="auto">
            <a:xfrm flipV="1">
              <a:off x="3995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8" name="Line 127"/>
            <p:cNvSpPr>
              <a:spLocks noChangeShapeType="1"/>
            </p:cNvSpPr>
            <p:nvPr/>
          </p:nvSpPr>
          <p:spPr bwMode="auto">
            <a:xfrm>
              <a:off x="3977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aphicFrame>
        <p:nvGraphicFramePr>
          <p:cNvPr id="13435" name="Object 5"/>
          <p:cNvGraphicFramePr>
            <a:graphicFrameLocks noChangeAspect="1"/>
          </p:cNvGraphicFramePr>
          <p:nvPr/>
        </p:nvGraphicFramePr>
        <p:xfrm>
          <a:off x="866775" y="3735388"/>
          <a:ext cx="11080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38" name="Equation" r:id="rId6" imgW="406080" imgH="203040" progId="Equation.3">
                  <p:embed/>
                </p:oleObj>
              </mc:Choice>
              <mc:Fallback>
                <p:oleObj name="Equation" r:id="rId6" imgW="406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3735388"/>
                        <a:ext cx="1108075" cy="495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control-plane path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1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3029C94-7924-0140-8E8F-4B603B45086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</p:spPr>
            <p:txBody>
              <a:bodyPr/>
              <a:lstStyle/>
              <a:p>
                <a:r>
                  <a:rPr lang="en-US" altLang="zh-CN" sz="3600" dirty="0">
                    <a:ea typeface="宋体" charset="-122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sz="3600" dirty="0">
                  <a:sym typeface="Symbol" charset="2"/>
                </a:endParaRPr>
              </a:p>
            </p:txBody>
          </p:sp>
        </mc:Choice>
        <mc:Fallback xmlns="">
          <p:sp>
            <p:nvSpPr>
              <p:cNvPr id="614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  <a:blipFill rotWithShape="0">
                <a:blip r:embed="rId4"/>
                <a:stretch>
                  <a:fillRect l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1895475" y="2914650"/>
          <a:ext cx="44069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53" name="Equation" r:id="rId5" imgW="1422360" imgH="457200" progId="Equation.3">
                  <p:embed/>
                </p:oleObj>
              </mc:Choice>
              <mc:Fallback>
                <p:oleObj name="Equation" r:id="rId5" imgW="1422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2914650"/>
                        <a:ext cx="4406900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1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2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6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7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0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1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2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3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4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5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6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7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8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9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0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1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6172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6203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204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3" name="Group 32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6195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96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7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8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9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200" name="Group 38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6201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202" name="Text Box 40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4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6187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8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89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0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1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192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6193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194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5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6185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6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6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6183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4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6177" name="Text Box 56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8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9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0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1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2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3683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07E4462-812B-BF49-8254-03D0204248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5060" name="Group 78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5080" name="Freeform 5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1" name="Freeform 6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2" name="Oval 7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3" name="Line 8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4" name="Line 9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5" name="Rectangle 10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86" name="Oval 11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7" name="Oval 12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8" name="Line 13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9" name="Line 14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0" name="Rectangle 15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1" name="Oval 16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2" name="Oval 17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3" name="Line 18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4" name="Line 19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5" name="Rectangle 20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6" name="Oval 21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7" name="Freeform 22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8" name="Freeform 23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9" name="Freeform 24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0" name="Freeform 25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1" name="Freeform 26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5102" name="Group 27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5133" name="Rectangle 2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34" name="Text Box 29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3" name="Group 30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5125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26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7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8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9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30" name="Group 36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51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3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4" name="Group 39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5117" name="Oval 40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8" name="Line 41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19" name="Line 42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0" name="Rectangle 43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1" name="Oval 44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22" name="Group 45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5123" name="Rectangle 4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2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5" name="Group 48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511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6" name="Text Box 50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6" name="Group 51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511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4" name="Text Box 53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5107" name="Text Box 54"/>
            <p:cNvSpPr txBox="1">
              <a:spLocks noChangeArrowheads="1"/>
            </p:cNvSpPr>
            <p:nvPr/>
          </p:nvSpPr>
          <p:spPr bwMode="auto">
            <a:xfrm>
              <a:off x="4359" y="26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8" name="Text Box 55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9" name="Text Box 56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0" name="Text Box 57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1" name="Text Box 58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2" name="Text Box 59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5061" name="Text Box 60"/>
          <p:cNvSpPr txBox="1">
            <a:spLocks noChangeArrowheads="1"/>
          </p:cNvSpPr>
          <p:nvPr/>
        </p:nvSpPr>
        <p:spPr bwMode="auto">
          <a:xfrm>
            <a:off x="1965325" y="19986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5062" name="Line 62"/>
          <p:cNvSpPr>
            <a:spLocks noChangeShapeType="1"/>
          </p:cNvSpPr>
          <p:nvPr/>
        </p:nvSpPr>
        <p:spPr bwMode="auto">
          <a:xfrm>
            <a:off x="779463" y="24130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657225" y="2465390"/>
            <a:ext cx="6756400" cy="461963"/>
            <a:chOff x="414" y="1553"/>
            <a:chExt cx="4256" cy="291"/>
          </a:xfrm>
        </p:grpSpPr>
        <p:sp>
          <p:nvSpPr>
            <p:cNvPr id="45078" name="Text Box 6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9" name="Text 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0" b="-1328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064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612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destination; d(t) is a vector consisting of </a:t>
            </a:r>
            <a:br>
              <a:rPr lang="en-US" altLang="zh-CN" sz="180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estimation of each node at round t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666750" y="3103563"/>
            <a:ext cx="6756400" cy="457200"/>
            <a:chOff x="414" y="1553"/>
            <a:chExt cx="4256" cy="288"/>
          </a:xfrm>
        </p:grpSpPr>
        <p:sp>
          <p:nvSpPr>
            <p:cNvPr id="45076" name="Text Box 67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  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2             2           0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7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1333" b="-136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690563" y="3756025"/>
            <a:ext cx="6756400" cy="457200"/>
            <a:chOff x="414" y="1553"/>
            <a:chExt cx="4256" cy="288"/>
          </a:xfrm>
        </p:grpSpPr>
        <p:sp>
          <p:nvSpPr>
            <p:cNvPr id="45074" name="Text Box 7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5" name="Text Box 7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85800" y="4365625"/>
            <a:ext cx="6756400" cy="457200"/>
            <a:chOff x="414" y="1553"/>
            <a:chExt cx="4256" cy="288"/>
          </a:xfrm>
        </p:grpSpPr>
        <p:sp>
          <p:nvSpPr>
            <p:cNvPr id="45072" name="Text Box 73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3" name="Text Box 74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681038" y="5146675"/>
            <a:ext cx="6756400" cy="457200"/>
            <a:chOff x="414" y="1553"/>
            <a:chExt cx="4256" cy="288"/>
          </a:xfrm>
        </p:grpSpPr>
        <p:sp>
          <p:nvSpPr>
            <p:cNvPr id="45070" name="Text Box 76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1" name="Text Box 77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5647" name="Text Box 79"/>
              <p:cNvSpPr txBox="1">
                <a:spLocks noChangeArrowheads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 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=d* </a:t>
                </a:r>
              </a:p>
            </p:txBody>
          </p:sp>
        </mc:Choice>
        <mc:Fallback xmlns="">
          <p:sp>
            <p:nvSpPr>
              <p:cNvPr id="365647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" t="-95082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Object 4">
            <a:extLst>
              <a:ext uri="{FF2B5EF4-FFF2-40B4-BE49-F238E27FC236}">
                <a16:creationId xmlns:a16="http://schemas.microsoft.com/office/drawing/2014/main" id="{DBE837B5-96F9-484C-82D0-1A6338D7C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7856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7" name="Equation" r:id="rId7" imgW="1968480" imgH="241200" progId="Equation.3">
                  <p:embed/>
                </p:oleObj>
              </mc:Choice>
              <mc:Fallback>
                <p:oleObj name="Equation" r:id="rId7" imgW="1968480" imgH="24120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0A8277D-092D-7B41-9E35-2720A8F3F4A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A Nice Property of SBF: Monotonicity</a:t>
            </a:r>
            <a:endParaRPr lang="en-US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Consider two configurations d(t) and d’(t)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If d(t)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d’(t)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one scenario (d) than in another scenario (d’), </a:t>
                </a:r>
              </a:p>
              <a:p>
                <a:pPr lvl="1"/>
                <a:endParaRPr lang="en-US" altLang="zh-CN" dirty="0">
                  <a:ea typeface="宋体" charset="-122"/>
                  <a:sym typeface="Symbol" charset="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then d(t+1)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 d’(t+1)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d than in d’ after one round of synchronous update.</a:t>
                </a:r>
              </a:p>
            </p:txBody>
          </p:sp>
        </mc:Choice>
        <mc:Fallback xmlns="">
          <p:sp>
            <p:nvSpPr>
              <p:cNvPr id="71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  <a:blipFill>
                <a:blip r:embed="rId4"/>
                <a:stretch>
                  <a:fillRect l="-770" t="-1305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5084763" y="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77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54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53D0D76-FD70-464C-BA9D-FCD07367EF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819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Claim: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is the length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of a shortest path from </a:t>
            </a:r>
            <a:r>
              <a:rPr lang="en-US" altLang="zh-CN" dirty="0" err="1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to the destination using  </a:t>
            </a:r>
            <a:r>
              <a:rPr lang="en-US" altLang="zh-CN" dirty="0">
                <a:latin typeface="Courier New" charset="0"/>
                <a:ea typeface="宋体" charset="-122"/>
              </a:rPr>
              <a:t>≤ h</a:t>
            </a:r>
            <a:r>
              <a:rPr lang="en-US" altLang="zh-CN" dirty="0">
                <a:ea typeface="宋体" charset="-122"/>
              </a:rPr>
              <a:t> hops</a:t>
            </a:r>
          </a:p>
          <a:p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base case: h = 0 is trivially true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assume true for </a:t>
            </a:r>
            <a:r>
              <a:rPr lang="en-US" altLang="zh-CN" dirty="0">
                <a:latin typeface="Courier New" charset="0"/>
                <a:ea typeface="宋体" charset="-122"/>
              </a:rPr>
              <a:t>≤</a:t>
            </a:r>
            <a:r>
              <a:rPr lang="en-US" altLang="zh-CN" dirty="0">
                <a:ea typeface="宋体" charset="-122"/>
              </a:rPr>
              <a:t> h,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 i.e.,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(h), 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(h-1), …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301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718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008A5ED-90D5-4948-9BC5-BB77FB2D235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922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consider </a:t>
            </a:r>
            <a:r>
              <a:rPr lang="en-US" altLang="zh-CN" dirty="0">
                <a:latin typeface="Courier New" charset="0"/>
                <a:ea typeface="宋体" charset="-122"/>
              </a:rPr>
              <a:t>≤ </a:t>
            </a:r>
            <a:r>
              <a:rPr lang="en-US" altLang="zh-CN" dirty="0">
                <a:ea typeface="宋体" charset="-122"/>
              </a:rPr>
              <a:t>h+1 hops: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3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811213" y="2084388"/>
          <a:ext cx="176688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4" name="Equation" r:id="rId7" imgW="660240" imgH="228600" progId="Equation.3">
                  <p:embed/>
                </p:oleObj>
              </mc:Choice>
              <mc:Fallback>
                <p:oleObj name="Equation" r:id="rId7" imgW="660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84388"/>
                        <a:ext cx="176688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7" name="Object 7"/>
          <p:cNvGraphicFramePr>
            <a:graphicFrameLocks noChangeAspect="1"/>
          </p:cNvGraphicFramePr>
          <p:nvPr/>
        </p:nvGraphicFramePr>
        <p:xfrm>
          <a:off x="2298700" y="3884613"/>
          <a:ext cx="36734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5" name="Equation" r:id="rId9" imgW="1371600" imgH="228600" progId="Equation.3">
                  <p:embed/>
                </p:oleObj>
              </mc:Choice>
              <mc:Fallback>
                <p:oleObj name="Equation" r:id="rId9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884613"/>
                        <a:ext cx="367347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8" name="Object 8"/>
          <p:cNvGraphicFramePr>
            <a:graphicFrameLocks noChangeAspect="1"/>
          </p:cNvGraphicFramePr>
          <p:nvPr/>
        </p:nvGraphicFramePr>
        <p:xfrm>
          <a:off x="2266950" y="2994025"/>
          <a:ext cx="5746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6" name="Equation" r:id="rId11" imgW="2145960" imgH="241200" progId="Equation.3">
                  <p:embed/>
                </p:oleObj>
              </mc:Choice>
              <mc:Fallback>
                <p:oleObj name="Equation" r:id="rId11" imgW="2145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2994025"/>
                        <a:ext cx="574675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9" name="Object 9"/>
          <p:cNvGraphicFramePr>
            <a:graphicFrameLocks noChangeAspect="1"/>
          </p:cNvGraphicFramePr>
          <p:nvPr/>
        </p:nvGraphicFramePr>
        <p:xfrm>
          <a:off x="2668588" y="2076450"/>
          <a:ext cx="54070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7" name="Equation" r:id="rId13" imgW="2019240" imgH="241200" progId="Equation.3">
                  <p:embed/>
                </p:oleObj>
              </mc:Choice>
              <mc:Fallback>
                <p:oleObj name="Equation" r:id="rId13" imgW="2019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076450"/>
                        <a:ext cx="540702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50" name="Object 10"/>
          <p:cNvGraphicFramePr>
            <a:graphicFrameLocks noChangeAspect="1"/>
          </p:cNvGraphicFramePr>
          <p:nvPr/>
        </p:nvGraphicFramePr>
        <p:xfrm>
          <a:off x="960438" y="6045200"/>
          <a:ext cx="31940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8" name="Equation" r:id="rId15" imgW="1193760" imgH="228600" progId="Equation.3">
                  <p:embed/>
                </p:oleObj>
              </mc:Choice>
              <mc:Fallback>
                <p:oleObj name="Equation" r:id="rId15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6045200"/>
                        <a:ext cx="319405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11150" y="4568825"/>
            <a:ext cx="8183563" cy="1146175"/>
            <a:chOff x="196" y="2878"/>
            <a:chExt cx="5155" cy="722"/>
          </a:xfrm>
        </p:grpSpPr>
        <p:sp>
          <p:nvSpPr>
            <p:cNvPr id="9229" name="Rectangle 12"/>
            <p:cNvSpPr>
              <a:spLocks noChangeArrowheads="1"/>
            </p:cNvSpPr>
            <p:nvPr/>
          </p:nvSpPr>
          <p:spPr bwMode="auto">
            <a:xfrm>
              <a:off x="196" y="2878"/>
              <a:ext cx="265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2800">
                  <a:solidFill>
                    <a:srgbClr val="000000"/>
                  </a:solidFill>
                  <a:ea typeface="宋体" charset="-122"/>
                </a:rPr>
                <a:t>since 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(h) ≤ 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(h-1)</a:t>
              </a:r>
              <a:endParaRPr lang="en-US" altLang="en-US" sz="2800">
                <a:solidFill>
                  <a:srgbClr val="000000"/>
                </a:solidFill>
                <a:latin typeface="Courier New" charset="0"/>
                <a:ea typeface="宋体" charset="-122"/>
              </a:endParaRPr>
            </a:p>
          </p:txBody>
        </p:sp>
        <p:graphicFrame>
          <p:nvGraphicFramePr>
            <p:cNvPr id="9224" name="Object 13"/>
            <p:cNvGraphicFramePr>
              <a:graphicFrameLocks noChangeAspect="1"/>
            </p:cNvGraphicFramePr>
            <p:nvPr/>
          </p:nvGraphicFramePr>
          <p:xfrm>
            <a:off x="421" y="3304"/>
            <a:ext cx="493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979" name="Equation" r:id="rId17" imgW="4025880" imgH="241200" progId="Equation.3">
                    <p:embed/>
                  </p:oleObj>
                </mc:Choice>
                <mc:Fallback>
                  <p:oleObj name="Equation" r:id="rId17" imgW="4025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" y="3304"/>
                          <a:ext cx="4930" cy="29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59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504825" y="180975"/>
            <a:ext cx="8020050" cy="1143000"/>
          </a:xfrm>
        </p:spPr>
        <p:txBody>
          <a:bodyPr/>
          <a:lstStyle/>
          <a:p>
            <a:r>
              <a:rPr lang="en-US" altLang="en-US" sz="3200" dirty="0"/>
              <a:t>Recap: </a:t>
            </a:r>
            <a:r>
              <a:rPr lang="en-US" altLang="en-US" sz="3200"/>
              <a:t>BW Allocation</a:t>
            </a:r>
            <a:br>
              <a:rPr lang="en-US" altLang="en-US" sz="3200"/>
            </a:br>
            <a:r>
              <a:rPr lang="en-US" altLang="en-US" sz="3200"/>
              <a:t>Framework</a:t>
            </a:r>
            <a:endParaRPr lang="en-US" altLang="en-US" sz="3200" dirty="0"/>
          </a:p>
        </p:txBody>
      </p:sp>
      <p:sp>
        <p:nvSpPr>
          <p:cNvPr id="168962" name="Content Placeholder 2"/>
          <p:cNvSpPr>
            <a:spLocks noGrp="1"/>
          </p:cNvSpPr>
          <p:nvPr>
            <p:ph idx="1"/>
          </p:nvPr>
        </p:nvSpPr>
        <p:spPr>
          <a:xfrm>
            <a:off x="533399" y="1395413"/>
            <a:ext cx="843756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Forward engineering: </a:t>
            </a:r>
            <a:r>
              <a:rPr lang="en-US" altLang="en-US" dirty="0"/>
              <a:t>systematically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objective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distributed </a:t>
            </a:r>
            <a:r>
              <a:rPr lang="en-US" altLang="en-US" dirty="0" err="1"/>
              <a:t>alg</a:t>
            </a:r>
            <a:r>
              <a:rPr lang="en-US" altLang="en-US" dirty="0"/>
              <a:t> to achieve objective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Science/reverse engineering:</a:t>
            </a:r>
            <a:r>
              <a:rPr lang="en-US" altLang="en-US" dirty="0"/>
              <a:t> what do TCP/Reno, TCP/Vegas achieve?</a:t>
            </a: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7021F-AB1B-8843-BDD9-B339291137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" name="Content Placeholder 29"/>
          <p:cNvGraphicFramePr>
            <a:graphicFrameLocks noGrp="1"/>
          </p:cNvGraphicFramePr>
          <p:nvPr/>
        </p:nvGraphicFramePr>
        <p:xfrm>
          <a:off x="801688" y="3898900"/>
          <a:ext cx="7772400" cy="2600325"/>
        </p:xfrm>
        <a:graphic>
          <a:graphicData uri="http://schemas.openxmlformats.org/drawingml/2006/table">
            <a:tbl>
              <a:tblPr/>
              <a:tblGrid>
                <a:gridCol w="316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Objective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Allocation (x1, x2, x3)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TCP/Reno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TCP/Vegas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throughput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Max-min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log(x)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of -1/(RTT</a:t>
                      </a:r>
                      <a:r>
                        <a:rPr kumimoji="0" lang="en-US" alt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 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00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64318"/>
              </p:ext>
            </p:extLst>
          </p:nvPr>
        </p:nvGraphicFramePr>
        <p:xfrm>
          <a:off x="4680004" y="86382"/>
          <a:ext cx="44561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7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04" y="86382"/>
                        <a:ext cx="4456113" cy="1244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7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 plane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0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 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SBF/</a:t>
                </a:r>
                <a:r>
                  <a:rPr lang="en-US" altLang="en-US" sz="2000" dirty="0">
                    <a:solidFill>
                      <a:srgbClr val="C00000"/>
                    </a:solidFill>
                    <a:ea typeface=""/>
                    <a:sym typeface="Symbol" charset="2"/>
                  </a:rPr>
                  <a:t>-1 </a:t>
                </a: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 b="-242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29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0FE4DA0-A023-394C-BACE-6E00D68151E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25413"/>
            <a:ext cx="8024812" cy="1143000"/>
          </a:xfrm>
        </p:spPr>
        <p:txBody>
          <a:bodyPr/>
          <a:lstStyle/>
          <a:p>
            <a:r>
              <a:rPr lang="en-US" altLang="zh-CN" sz="2800">
                <a:ea typeface="宋体" charset="-122"/>
              </a:rPr>
              <a:t>SBF at another </a:t>
            </a:r>
            <a:br>
              <a:rPr lang="en-US" altLang="zh-CN" sz="2800">
                <a:ea typeface="宋体" charset="-122"/>
              </a:rPr>
            </a:br>
            <a:r>
              <a:rPr lang="en-US" altLang="zh-CN" sz="2800">
                <a:ea typeface="宋体" charset="-122"/>
              </a:rPr>
              <a:t>Initial Configuration: SBF/</a:t>
            </a:r>
            <a:r>
              <a:rPr lang="en-US" altLang="zh-CN" sz="2800">
                <a:ea typeface="宋体" charset="-122"/>
                <a:sym typeface="Symbol" charset="2"/>
              </a:rPr>
              <a:t>-1</a:t>
            </a:r>
            <a:endParaRPr lang="en-US" altLang="en-US" sz="2800">
              <a:sym typeface="Symbol" charset="2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sp>
        <p:nvSpPr>
          <p:cNvPr id="13318" name="Freeform 5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19" name="Freeform 6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2" name="Line 9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5" name="Oval 12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6" name="Line 13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7" name="Line 14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8" name="Rectangle 15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1" name="Line 18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2" name="Line 19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3" name="Rectangle 20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34" name="Oval 21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5" name="Freeform 22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6" name="Freeform 23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7" name="Freeform 24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8" name="Freeform 25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9" name="Freeform 26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3340" name="Group 27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13371" name="Rectangle 28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72" name="Text Box 29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1" name="Group 30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13363" name="Oval 31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64" name="Line 32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5" name="Line 33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6" name="Rectangle 34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67" name="Oval 35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8" name="Group 36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13369" name="Rectangle 3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70" name="Text Box 38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2" name="Group 39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13355" name="Oval 40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6" name="Line 41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7" name="Line 42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8" name="Rectangle 43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59" name="Oval 44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0" name="Group 45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13361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62" name="Text Box 47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3" name="Group 48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13353" name="Rectangle 49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4" name="Text Box 50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4" name="Group 51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13351" name="Rectangle 52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2" name="Text Box 53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13345" name="Text Box 54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6" name="Text Box 55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7" name="Text Box 56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8" name="Text Box 57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9" name="Text Box 58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50" name="Text Box 59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graphicFrame>
        <p:nvGraphicFramePr>
          <p:cNvPr id="13314" name="Object 60"/>
          <p:cNvGraphicFramePr>
            <a:graphicFrameLocks noChangeAspect="1"/>
          </p:cNvGraphicFramePr>
          <p:nvPr/>
        </p:nvGraphicFramePr>
        <p:xfrm>
          <a:off x="1817688" y="2914650"/>
          <a:ext cx="456406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21" name="Equation" r:id="rId4" imgW="1473120" imgH="457200" progId="Equation.3">
                  <p:embed/>
                </p:oleObj>
              </mc:Choice>
              <mc:Fallback>
                <p:oleObj name="Equation" r:id="rId4" imgW="1473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2914650"/>
                        <a:ext cx="4564062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38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0C7FBA1-5E2C-9B4A-B59E-E6A694D11E3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7108" name="Group 3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7134" name="Freeform 4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5" name="Freeform 5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6" name="Oval 6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7" name="Line 7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8" name="Line 8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9" name="Rectangle 9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0" name="Oval 10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1" name="Oval 11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2" name="Line 12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3" name="Line 13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4" name="Rectangle 14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5" name="Oval 15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6" name="Oval 16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7" name="Line 17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8" name="Line 18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9" name="Rectangle 19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50" name="Oval 20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51" name="Freeform 21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2" name="Freeform 22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3" name="Freeform 23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4" name="Freeform 24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5" name="Freeform 25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7156" name="Group 26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7187" name="Rectangle 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8" name="Text Box 28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57" name="Group 29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7179" name="Oval 3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0" name="Line 3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1" name="Line 3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2" name="Rectangle 3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83" name="Oval 3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84" name="Group 35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7185" name="Rectangle 3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8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8" name="Group 38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7171" name="Oval 39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2" name="Line 40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3" name="Line 41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4" name="Rectangle 42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75" name="Oval 43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76" name="Group 44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7177" name="Rectangle 4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9" name="Group 47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7169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0" name="Text Box 49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60" name="Group 50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7167" name="Rectangle 5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68" name="Text Box 52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7161" name="Text Box 53"/>
            <p:cNvSpPr txBox="1">
              <a:spLocks noChangeArrowheads="1"/>
            </p:cNvSpPr>
            <p:nvPr/>
          </p:nvSpPr>
          <p:spPr bwMode="auto">
            <a:xfrm>
              <a:off x="4359" y="33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2" name="Text Box 54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3" name="Text Box 55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4" name="Text Box 56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5" name="Text Box 57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6" name="Text Box 58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7109" name="Text Box 59"/>
          <p:cNvSpPr txBox="1">
            <a:spLocks noChangeArrowheads="1"/>
          </p:cNvSpPr>
          <p:nvPr/>
        </p:nvSpPr>
        <p:spPr bwMode="auto">
          <a:xfrm>
            <a:off x="2036763" y="16557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7110" name="Line 60"/>
          <p:cNvSpPr>
            <a:spLocks noChangeShapeType="1"/>
          </p:cNvSpPr>
          <p:nvPr/>
        </p:nvSpPr>
        <p:spPr bwMode="auto">
          <a:xfrm>
            <a:off x="850900" y="20701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774700" y="2122488"/>
            <a:ext cx="6756400" cy="457200"/>
            <a:chOff x="414" y="1553"/>
            <a:chExt cx="4256" cy="288"/>
          </a:xfrm>
        </p:grpSpPr>
        <p:sp>
          <p:nvSpPr>
            <p:cNvPr id="47132" name="Text Box 62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3" name="Text Box 63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-1           0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sp>
        <p:nvSpPr>
          <p:cNvPr id="47112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755650" y="2638425"/>
            <a:ext cx="6756400" cy="457200"/>
            <a:chOff x="414" y="1553"/>
            <a:chExt cx="4256" cy="288"/>
          </a:xfrm>
        </p:grpSpPr>
        <p:sp>
          <p:nvSpPr>
            <p:cNvPr id="47130" name="Text Box 78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1" name="Text Box 79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6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2" name="Group 80"/>
          <p:cNvGrpSpPr>
            <a:grpSpLocks/>
          </p:cNvGrpSpPr>
          <p:nvPr/>
        </p:nvGrpSpPr>
        <p:grpSpPr bwMode="auto">
          <a:xfrm>
            <a:off x="765175" y="3225800"/>
            <a:ext cx="6756400" cy="457200"/>
            <a:chOff x="414" y="1553"/>
            <a:chExt cx="4256" cy="288"/>
          </a:xfrm>
        </p:grpSpPr>
        <p:sp>
          <p:nvSpPr>
            <p:cNvPr id="47128" name="Text Box 8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9" name="Text Box 82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7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83"/>
          <p:cNvGrpSpPr>
            <a:grpSpLocks/>
          </p:cNvGrpSpPr>
          <p:nvPr/>
        </p:nvGrpSpPr>
        <p:grpSpPr bwMode="auto">
          <a:xfrm>
            <a:off x="774700" y="3813175"/>
            <a:ext cx="6756400" cy="457200"/>
            <a:chOff x="414" y="1553"/>
            <a:chExt cx="4256" cy="288"/>
          </a:xfrm>
        </p:grpSpPr>
        <p:sp>
          <p:nvSpPr>
            <p:cNvPr id="47126" name="Text Box 84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7" name="Text Box 85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8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86"/>
          <p:cNvGrpSpPr>
            <a:grpSpLocks/>
          </p:cNvGrpSpPr>
          <p:nvPr/>
        </p:nvGrpSpPr>
        <p:grpSpPr bwMode="auto">
          <a:xfrm>
            <a:off x="769938" y="4456113"/>
            <a:ext cx="6756400" cy="457200"/>
            <a:chOff x="414" y="1553"/>
            <a:chExt cx="4256" cy="288"/>
          </a:xfrm>
        </p:grpSpPr>
        <p:sp>
          <p:nvSpPr>
            <p:cNvPr id="47124" name="Text Box 87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5" name="Text Box 88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9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779463" y="5037138"/>
            <a:ext cx="6756400" cy="457200"/>
            <a:chOff x="414" y="1553"/>
            <a:chExt cx="4256" cy="288"/>
          </a:xfrm>
        </p:grpSpPr>
        <p:sp>
          <p:nvSpPr>
            <p:cNvPr id="47122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d(5)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3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7708" name="Text Box 92"/>
              <p:cNvSpPr txBox="1">
                <a:spLocks noChangeArrowheads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d(5) = d(6) = d* </a:t>
                </a:r>
              </a:p>
            </p:txBody>
          </p:sp>
        </mc:Choice>
        <mc:Fallback xmlns="">
          <p:sp>
            <p:nvSpPr>
              <p:cNvPr id="367708" name="Text 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86" t="-93443" r="-515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89"/>
          <p:cNvGrpSpPr>
            <a:grpSpLocks/>
          </p:cNvGrpSpPr>
          <p:nvPr/>
        </p:nvGrpSpPr>
        <p:grpSpPr bwMode="auto">
          <a:xfrm>
            <a:off x="777875" y="5592763"/>
            <a:ext cx="6756400" cy="457200"/>
            <a:chOff x="414" y="1553"/>
            <a:chExt cx="4256" cy="288"/>
          </a:xfrm>
        </p:grpSpPr>
        <p:sp>
          <p:nvSpPr>
            <p:cNvPr id="47120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d(6)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1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aphicFrame>
        <p:nvGraphicFramePr>
          <p:cNvPr id="85" name="Object 4">
            <a:extLst>
              <a:ext uri="{FF2B5EF4-FFF2-40B4-BE49-F238E27FC236}">
                <a16:creationId xmlns:a16="http://schemas.microsoft.com/office/drawing/2014/main" id="{3FB2644A-FBE9-C546-AB33-DE73158B6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41393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61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79" name="Object 4">
                        <a:extLst>
                          <a:ext uri="{FF2B5EF4-FFF2-40B4-BE49-F238E27FC236}">
                            <a16:creationId xmlns:a16="http://schemas.microsoft.com/office/drawing/2014/main" id="{DBE837B5-96F9-484C-82D0-1A6338D7C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6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D67CFC6-58D9-1F40-B6B9-CB9FCD9FB2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875"/>
            <a:ext cx="8024813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Correctness of SBF/-1</a:t>
            </a:r>
            <a:endParaRPr lang="en-US" altLang="en-US" sz="3600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5888"/>
            <a:ext cx="80518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SBF/-1 converges due to monotonicity</a:t>
            </a:r>
          </a:p>
          <a:p>
            <a:pPr>
              <a:buFont typeface="Wingdings" pitchFamily="2" charset="2"/>
              <a:buChar char="q"/>
            </a:pPr>
            <a:endParaRPr lang="en-US" altLang="zh-CN" sz="3600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Remaining question: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3200" dirty="0">
                <a:ea typeface="宋体" charset="-122"/>
              </a:rPr>
              <a:t>Can we guarantee that SBF/-1 converges to shortest path?</a:t>
            </a:r>
          </a:p>
        </p:txBody>
      </p:sp>
    </p:spTree>
    <p:extLst>
      <p:ext uri="{BB962C8B-B14F-4D97-AF65-F5344CB8AC3E}">
        <p14:creationId xmlns:p14="http://schemas.microsoft.com/office/powerpoint/2010/main" val="16401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D223AC-7635-254F-A726-7D807A372C3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9202" name="Freeform 2" descr="Light upward diagonal"/>
          <p:cNvSpPr>
            <a:spLocks/>
          </p:cNvSpPr>
          <p:nvPr/>
        </p:nvSpPr>
        <p:spPr bwMode="auto">
          <a:xfrm>
            <a:off x="6340475" y="2362200"/>
            <a:ext cx="2270125" cy="2105025"/>
          </a:xfrm>
          <a:custGeom>
            <a:avLst/>
            <a:gdLst>
              <a:gd name="T0" fmla="*/ 2147483646 w 1866"/>
              <a:gd name="T1" fmla="*/ 2147483646 h 1885"/>
              <a:gd name="T2" fmla="*/ 2147483646 w 1866"/>
              <a:gd name="T3" fmla="*/ 2147483646 h 1885"/>
              <a:gd name="T4" fmla="*/ 2147483646 w 1866"/>
              <a:gd name="T5" fmla="*/ 2147483646 h 1885"/>
              <a:gd name="T6" fmla="*/ 2147483646 w 1866"/>
              <a:gd name="T7" fmla="*/ 2147483646 h 1885"/>
              <a:gd name="T8" fmla="*/ 2147483646 w 1866"/>
              <a:gd name="T9" fmla="*/ 2147483646 h 1885"/>
              <a:gd name="T10" fmla="*/ 2147483646 w 1866"/>
              <a:gd name="T11" fmla="*/ 2147483646 h 1885"/>
              <a:gd name="T12" fmla="*/ 2147483646 w 1866"/>
              <a:gd name="T13" fmla="*/ 2147483646 h 1885"/>
              <a:gd name="T14" fmla="*/ 2147483646 w 1866"/>
              <a:gd name="T15" fmla="*/ 2147483646 h 1885"/>
              <a:gd name="T16" fmla="*/ 2147483646 w 1866"/>
              <a:gd name="T17" fmla="*/ 2147483646 h 1885"/>
              <a:gd name="T18" fmla="*/ 2147483646 w 1866"/>
              <a:gd name="T19" fmla="*/ 2147483646 h 1885"/>
              <a:gd name="T20" fmla="*/ 2147483646 w 1866"/>
              <a:gd name="T21" fmla="*/ 2147483646 h 18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6"/>
              <a:gd name="T34" fmla="*/ 0 h 1885"/>
              <a:gd name="T35" fmla="*/ 1866 w 1866"/>
              <a:gd name="T36" fmla="*/ 1885 h 188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6" h="1885">
                <a:moveTo>
                  <a:pt x="831" y="34"/>
                </a:moveTo>
                <a:cubicBezTo>
                  <a:pt x="834" y="31"/>
                  <a:pt x="906" y="8"/>
                  <a:pt x="850" y="25"/>
                </a:cubicBezTo>
                <a:cubicBezTo>
                  <a:pt x="794" y="42"/>
                  <a:pt x="603" y="73"/>
                  <a:pt x="493" y="134"/>
                </a:cubicBezTo>
                <a:cubicBezTo>
                  <a:pt x="383" y="195"/>
                  <a:pt x="270" y="184"/>
                  <a:pt x="191" y="390"/>
                </a:cubicBezTo>
                <a:cubicBezTo>
                  <a:pt x="112" y="596"/>
                  <a:pt x="0" y="1137"/>
                  <a:pt x="18" y="1369"/>
                </a:cubicBezTo>
                <a:cubicBezTo>
                  <a:pt x="36" y="1601"/>
                  <a:pt x="120" y="1721"/>
                  <a:pt x="301" y="1780"/>
                </a:cubicBezTo>
                <a:cubicBezTo>
                  <a:pt x="482" y="1839"/>
                  <a:pt x="867" y="1885"/>
                  <a:pt x="1106" y="1725"/>
                </a:cubicBezTo>
                <a:cubicBezTo>
                  <a:pt x="1345" y="1565"/>
                  <a:pt x="1635" y="1085"/>
                  <a:pt x="1737" y="820"/>
                </a:cubicBezTo>
                <a:cubicBezTo>
                  <a:pt x="1839" y="555"/>
                  <a:pt x="1866" y="268"/>
                  <a:pt x="1718" y="134"/>
                </a:cubicBezTo>
                <a:cubicBezTo>
                  <a:pt x="1570" y="0"/>
                  <a:pt x="1031" y="40"/>
                  <a:pt x="850" y="15"/>
                </a:cubicBezTo>
                <a:cubicBezTo>
                  <a:pt x="850" y="15"/>
                  <a:pt x="831" y="34"/>
                  <a:pt x="831" y="34"/>
                </a:cubicBezTo>
                <a:close/>
              </a:path>
            </a:pathLst>
          </a:custGeom>
          <a:pattFill prst="ltUpDiag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charset="-122"/>
              </a:rPr>
              <a:t>Recap: Derive Objective Function</a:t>
            </a:r>
            <a:endParaRPr lang="en-US" altLang="en-US" sz="3600" dirty="0"/>
          </a:p>
        </p:txBody>
      </p:sp>
      <p:sp>
        <p:nvSpPr>
          <p:cNvPr id="179205" name="Line 5"/>
          <p:cNvSpPr>
            <a:spLocks noChangeShapeType="1"/>
          </p:cNvSpPr>
          <p:nvPr/>
        </p:nvSpPr>
        <p:spPr bwMode="auto">
          <a:xfrm>
            <a:off x="5792788" y="4538663"/>
            <a:ext cx="316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 flipV="1">
            <a:off x="6257925" y="1782763"/>
            <a:ext cx="0" cy="3308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6773863" y="2552700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161213" y="2441575"/>
            <a:ext cx="1398587" cy="1103313"/>
            <a:chOff x="4511" y="1538"/>
            <a:chExt cx="881" cy="695"/>
          </a:xfrm>
        </p:grpSpPr>
        <p:sp>
          <p:nvSpPr>
            <p:cNvPr id="179213" name="Freeform 9"/>
            <p:cNvSpPr>
              <a:spLocks/>
            </p:cNvSpPr>
            <p:nvPr/>
          </p:nvSpPr>
          <p:spPr bwMode="auto">
            <a:xfrm>
              <a:off x="4511" y="1538"/>
              <a:ext cx="881" cy="695"/>
            </a:xfrm>
            <a:custGeom>
              <a:avLst/>
              <a:gdLst>
                <a:gd name="T0" fmla="*/ 0 w 1866"/>
                <a:gd name="T1" fmla="*/ 0 h 1885"/>
                <a:gd name="T2" fmla="*/ 0 w 1866"/>
                <a:gd name="T3" fmla="*/ 0 h 1885"/>
                <a:gd name="T4" fmla="*/ 0 w 1866"/>
                <a:gd name="T5" fmla="*/ 0 h 1885"/>
                <a:gd name="T6" fmla="*/ 0 w 1866"/>
                <a:gd name="T7" fmla="*/ 0 h 1885"/>
                <a:gd name="T8" fmla="*/ 0 w 1866"/>
                <a:gd name="T9" fmla="*/ 0 h 1885"/>
                <a:gd name="T10" fmla="*/ 0 w 1866"/>
                <a:gd name="T11" fmla="*/ 0 h 1885"/>
                <a:gd name="T12" fmla="*/ 0 w 1866"/>
                <a:gd name="T13" fmla="*/ 0 h 1885"/>
                <a:gd name="T14" fmla="*/ 0 w 1866"/>
                <a:gd name="T15" fmla="*/ 0 h 1885"/>
                <a:gd name="T16" fmla="*/ 0 w 1866"/>
                <a:gd name="T17" fmla="*/ 0 h 1885"/>
                <a:gd name="T18" fmla="*/ 0 w 1866"/>
                <a:gd name="T19" fmla="*/ 0 h 1885"/>
                <a:gd name="T20" fmla="*/ 0 w 1866"/>
                <a:gd name="T21" fmla="*/ 0 h 18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66"/>
                <a:gd name="T34" fmla="*/ 0 h 1885"/>
                <a:gd name="T35" fmla="*/ 1866 w 1866"/>
                <a:gd name="T36" fmla="*/ 1885 h 188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66" h="1885">
                  <a:moveTo>
                    <a:pt x="831" y="34"/>
                  </a:moveTo>
                  <a:cubicBezTo>
                    <a:pt x="834" y="31"/>
                    <a:pt x="906" y="8"/>
                    <a:pt x="850" y="25"/>
                  </a:cubicBezTo>
                  <a:cubicBezTo>
                    <a:pt x="794" y="42"/>
                    <a:pt x="603" y="73"/>
                    <a:pt x="493" y="134"/>
                  </a:cubicBezTo>
                  <a:cubicBezTo>
                    <a:pt x="383" y="195"/>
                    <a:pt x="270" y="184"/>
                    <a:pt x="191" y="390"/>
                  </a:cubicBezTo>
                  <a:cubicBezTo>
                    <a:pt x="112" y="596"/>
                    <a:pt x="0" y="1137"/>
                    <a:pt x="18" y="1369"/>
                  </a:cubicBezTo>
                  <a:cubicBezTo>
                    <a:pt x="36" y="1601"/>
                    <a:pt x="120" y="1721"/>
                    <a:pt x="301" y="1780"/>
                  </a:cubicBezTo>
                  <a:cubicBezTo>
                    <a:pt x="482" y="1839"/>
                    <a:pt x="867" y="1885"/>
                    <a:pt x="1106" y="1725"/>
                  </a:cubicBezTo>
                  <a:cubicBezTo>
                    <a:pt x="1345" y="1565"/>
                    <a:pt x="1635" y="1085"/>
                    <a:pt x="1737" y="820"/>
                  </a:cubicBezTo>
                  <a:cubicBezTo>
                    <a:pt x="1839" y="555"/>
                    <a:pt x="1866" y="268"/>
                    <a:pt x="1718" y="134"/>
                  </a:cubicBezTo>
                  <a:cubicBezTo>
                    <a:pt x="1570" y="0"/>
                    <a:pt x="1031" y="40"/>
                    <a:pt x="850" y="15"/>
                  </a:cubicBezTo>
                  <a:cubicBezTo>
                    <a:pt x="850" y="15"/>
                    <a:pt x="831" y="34"/>
                    <a:pt x="831" y="34"/>
                  </a:cubicBezTo>
                  <a:close/>
                </a:path>
              </a:pathLst>
            </a:custGeom>
            <a:pattFill prst="pct5">
              <a:fgClr>
                <a:schemeClr val="bg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214" name="Text Box 10"/>
            <p:cNvSpPr txBox="1">
              <a:spLocks noChangeArrowheads="1"/>
            </p:cNvSpPr>
            <p:nvPr/>
          </p:nvSpPr>
          <p:spPr bwMode="auto">
            <a:xfrm>
              <a:off x="4543" y="1731"/>
              <a:ext cx="2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T</a:t>
              </a:r>
            </a:p>
          </p:txBody>
        </p:sp>
      </p:grpSp>
      <p:sp>
        <p:nvSpPr>
          <p:cNvPr id="179209" name="Oval 11"/>
          <p:cNvSpPr>
            <a:spLocks noChangeArrowheads="1"/>
          </p:cNvSpPr>
          <p:nvPr/>
        </p:nvSpPr>
        <p:spPr bwMode="auto">
          <a:xfrm>
            <a:off x="8375650" y="2466975"/>
            <a:ext cx="889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9210" name="Text Box 12"/>
          <p:cNvSpPr txBox="1">
            <a:spLocks noChangeArrowheads="1"/>
          </p:cNvSpPr>
          <p:nvPr/>
        </p:nvSpPr>
        <p:spPr bwMode="auto">
          <a:xfrm>
            <a:off x="8275638" y="2481263"/>
            <a:ext cx="29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79211" name="Text Box 14"/>
          <p:cNvSpPr txBox="1">
            <a:spLocks noChangeArrowheads="1"/>
          </p:cNvSpPr>
          <p:nvPr/>
        </p:nvSpPr>
        <p:spPr bwMode="auto">
          <a:xfrm>
            <a:off x="8535988" y="4087813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1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9212" name="Text Box 15"/>
          <p:cNvSpPr txBox="1">
            <a:spLocks noChangeArrowheads="1"/>
          </p:cNvSpPr>
          <p:nvPr/>
        </p:nvSpPr>
        <p:spPr bwMode="auto">
          <a:xfrm>
            <a:off x="6305550" y="18192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533400" y="1457325"/>
            <a:ext cx="55562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axioms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Pareto optimality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symmetry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invariance of linear transformation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independence of irrelevant alternatives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solution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rate allocation point is the feasible point which maximizes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38721"/>
              </p:ext>
            </p:extLst>
          </p:nvPr>
        </p:nvGraphicFramePr>
        <p:xfrm>
          <a:off x="2196608" y="5367611"/>
          <a:ext cx="19462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81" name="Equation" r:id="rId4" imgW="609336" imgH="215806" progId="Equation.3">
                  <p:embed/>
                </p:oleObj>
              </mc:Choice>
              <mc:Fallback>
                <p:oleObj name="Equation" r:id="rId4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608" y="5367611"/>
                        <a:ext cx="19462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30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84CFF-6004-7D4E-9667-90A76489665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84994" name="Group 20"/>
          <p:cNvGrpSpPr>
            <a:grpSpLocks/>
          </p:cNvGrpSpPr>
          <p:nvPr/>
        </p:nvGrpSpPr>
        <p:grpSpPr bwMode="auto">
          <a:xfrm>
            <a:off x="1003300" y="4513263"/>
            <a:ext cx="2112963" cy="1903412"/>
            <a:chOff x="1086" y="2937"/>
            <a:chExt cx="1331" cy="1199"/>
          </a:xfrm>
        </p:grpSpPr>
        <p:sp>
          <p:nvSpPr>
            <p:cNvPr id="85018" name="Freeform 18"/>
            <p:cNvSpPr>
              <a:spLocks/>
            </p:cNvSpPr>
            <p:nvPr/>
          </p:nvSpPr>
          <p:spPr bwMode="auto">
            <a:xfrm>
              <a:off x="1105" y="2945"/>
              <a:ext cx="1312" cy="1191"/>
            </a:xfrm>
            <a:custGeom>
              <a:avLst/>
              <a:gdLst>
                <a:gd name="T0" fmla="*/ 0 w 1312"/>
                <a:gd name="T1" fmla="*/ 1191 h 1191"/>
                <a:gd name="T2" fmla="*/ 311 w 1312"/>
                <a:gd name="T3" fmla="*/ 577 h 1191"/>
                <a:gd name="T4" fmla="*/ 755 w 1312"/>
                <a:gd name="T5" fmla="*/ 189 h 1191"/>
                <a:gd name="T6" fmla="*/ 1312 w 1312"/>
                <a:gd name="T7" fmla="*/ 0 h 1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1"/>
                <a:gd name="T14" fmla="*/ 1312 w 1312"/>
                <a:gd name="T15" fmla="*/ 1191 h 1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1">
                  <a:moveTo>
                    <a:pt x="0" y="1191"/>
                  </a:moveTo>
                  <a:cubicBezTo>
                    <a:pt x="50" y="1089"/>
                    <a:pt x="185" y="744"/>
                    <a:pt x="311" y="577"/>
                  </a:cubicBezTo>
                  <a:cubicBezTo>
                    <a:pt x="437" y="410"/>
                    <a:pt x="588" y="285"/>
                    <a:pt x="755" y="189"/>
                  </a:cubicBezTo>
                  <a:cubicBezTo>
                    <a:pt x="922" y="93"/>
                    <a:pt x="1126" y="32"/>
                    <a:pt x="1312" y="0"/>
                  </a:cubicBezTo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9" name="Freeform 19"/>
            <p:cNvSpPr>
              <a:spLocks/>
            </p:cNvSpPr>
            <p:nvPr/>
          </p:nvSpPr>
          <p:spPr bwMode="auto">
            <a:xfrm>
              <a:off x="1086" y="2937"/>
              <a:ext cx="1312" cy="1199"/>
            </a:xfrm>
            <a:custGeom>
              <a:avLst/>
              <a:gdLst>
                <a:gd name="T0" fmla="*/ 0 w 1312"/>
                <a:gd name="T1" fmla="*/ 1199 h 1199"/>
                <a:gd name="T2" fmla="*/ 1312 w 1312"/>
                <a:gd name="T3" fmla="*/ 1199 h 1199"/>
                <a:gd name="T4" fmla="*/ 1312 w 1312"/>
                <a:gd name="T5" fmla="*/ 0 h 1199"/>
                <a:gd name="T6" fmla="*/ 0 w 1312"/>
                <a:gd name="T7" fmla="*/ 1199 h 11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9"/>
                <a:gd name="T14" fmla="*/ 1312 w 1312"/>
                <a:gd name="T15" fmla="*/ 1199 h 11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9">
                  <a:moveTo>
                    <a:pt x="0" y="1199"/>
                  </a:moveTo>
                  <a:lnTo>
                    <a:pt x="1312" y="1199"/>
                  </a:lnTo>
                  <a:lnTo>
                    <a:pt x="1312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"/>
            <a:ext cx="8205788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Recap: Derive </a:t>
            </a:r>
            <a:r>
              <a:rPr lang="en-US" altLang="en-US" sz="3600" dirty="0" err="1">
                <a:ea typeface="ＭＳ Ｐゴシック" charset="-128"/>
              </a:rPr>
              <a:t>Alg</a:t>
            </a:r>
            <a:r>
              <a:rPr lang="en-US" altLang="en-US" sz="3600" dirty="0">
                <a:ea typeface="ＭＳ Ｐゴシック" charset="-128"/>
              </a:rPr>
              <a:t> (Strong Dual Theorem)</a:t>
            </a:r>
          </a:p>
        </p:txBody>
      </p:sp>
      <p:graphicFrame>
        <p:nvGraphicFramePr>
          <p:cNvPr id="84996" name="Object 2"/>
          <p:cNvGraphicFramePr>
            <a:graphicFrameLocks noChangeAspect="1"/>
          </p:cNvGraphicFramePr>
          <p:nvPr/>
        </p:nvGraphicFramePr>
        <p:xfrm>
          <a:off x="2578100" y="1589088"/>
          <a:ext cx="3373438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95" name="Equation" r:id="rId4" imgW="1282700" imgH="673100" progId="Equation.3">
                  <p:embed/>
                </p:oleObj>
              </mc:Choice>
              <mc:Fallback>
                <p:oleObj name="Equation" r:id="rId4" imgW="128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89088"/>
                        <a:ext cx="3373438" cy="1771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20675" y="5946775"/>
            <a:ext cx="34766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flipV="1">
            <a:off x="2119313" y="4029075"/>
            <a:ext cx="0" cy="233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9" name="Text Box 8"/>
          <p:cNvSpPr txBox="1">
            <a:spLocks noChangeArrowheads="1"/>
          </p:cNvSpPr>
          <p:nvPr/>
        </p:nvSpPr>
        <p:spPr bwMode="auto">
          <a:xfrm>
            <a:off x="3438525" y="5622925"/>
            <a:ext cx="608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</a:t>
            </a:r>
          </a:p>
        </p:txBody>
      </p:sp>
      <p:sp>
        <p:nvSpPr>
          <p:cNvPr id="85000" name="Text Box 9"/>
          <p:cNvSpPr txBox="1">
            <a:spLocks noChangeArrowheads="1"/>
          </p:cNvSpPr>
          <p:nvPr/>
        </p:nvSpPr>
        <p:spPr bwMode="auto">
          <a:xfrm>
            <a:off x="1323975" y="38560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</a:t>
            </a:r>
          </a:p>
        </p:txBody>
      </p:sp>
      <p:sp>
        <p:nvSpPr>
          <p:cNvPr id="85001" name="Text Box 10"/>
          <p:cNvSpPr txBox="1">
            <a:spLocks noChangeArrowheads="1"/>
          </p:cNvSpPr>
          <p:nvPr/>
        </p:nvSpPr>
        <p:spPr bwMode="auto">
          <a:xfrm>
            <a:off x="6608763" y="183515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 concave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 linear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 is a convex set</a:t>
            </a:r>
          </a:p>
        </p:txBody>
      </p:sp>
      <p:graphicFrame>
        <p:nvGraphicFramePr>
          <p:cNvPr id="85002" name="Object 3"/>
          <p:cNvGraphicFramePr>
            <a:graphicFrameLocks noChangeAspect="1"/>
          </p:cNvGraphicFramePr>
          <p:nvPr/>
        </p:nvGraphicFramePr>
        <p:xfrm>
          <a:off x="4298950" y="3546475"/>
          <a:ext cx="43084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96" name="Equation" r:id="rId6" imgW="1638300" imgH="279400" progId="Equation.3">
                  <p:embed/>
                </p:oleObj>
              </mc:Choice>
              <mc:Fallback>
                <p:oleObj name="Equation" r:id="rId6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3546475"/>
                        <a:ext cx="43084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93750" y="3768725"/>
            <a:ext cx="1809750" cy="2690813"/>
            <a:chOff x="500" y="2374"/>
            <a:chExt cx="1140" cy="1695"/>
          </a:xfrm>
        </p:grpSpPr>
        <p:sp>
          <p:nvSpPr>
            <p:cNvPr id="85016" name="Line 13"/>
            <p:cNvSpPr>
              <a:spLocks noChangeShapeType="1"/>
            </p:cNvSpPr>
            <p:nvPr/>
          </p:nvSpPr>
          <p:spPr bwMode="auto">
            <a:xfrm flipV="1">
              <a:off x="500" y="2596"/>
              <a:ext cx="1039" cy="14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7" name="Text Box 14"/>
            <p:cNvSpPr txBox="1">
              <a:spLocks noChangeArrowheads="1"/>
            </p:cNvSpPr>
            <p:nvPr/>
          </p:nvSpPr>
          <p:spPr bwMode="auto">
            <a:xfrm>
              <a:off x="1406" y="2374"/>
              <a:ext cx="2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9425" y="3786188"/>
            <a:ext cx="2736850" cy="2462212"/>
            <a:chOff x="302" y="2385"/>
            <a:chExt cx="1724" cy="1551"/>
          </a:xfrm>
        </p:grpSpPr>
        <p:sp>
          <p:nvSpPr>
            <p:cNvPr id="85014" name="Line 12"/>
            <p:cNvSpPr>
              <a:spLocks noChangeShapeType="1"/>
            </p:cNvSpPr>
            <p:nvPr/>
          </p:nvSpPr>
          <p:spPr bwMode="auto">
            <a:xfrm flipV="1">
              <a:off x="302" y="2586"/>
              <a:ext cx="1586" cy="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5" name="Text Box 15"/>
            <p:cNvSpPr txBox="1">
              <a:spLocks noChangeArrowheads="1"/>
            </p:cNvSpPr>
            <p:nvPr/>
          </p:nvSpPr>
          <p:spPr bwMode="auto">
            <a:xfrm>
              <a:off x="1776" y="2385"/>
              <a:ext cx="2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2</a:t>
              </a:r>
            </a:p>
          </p:txBody>
        </p:sp>
      </p:grpSp>
      <p:sp>
        <p:nvSpPr>
          <p:cNvPr id="85005" name="Freeform 21"/>
          <p:cNvSpPr>
            <a:spLocks/>
          </p:cNvSpPr>
          <p:nvPr/>
        </p:nvSpPr>
        <p:spPr bwMode="auto">
          <a:xfrm>
            <a:off x="179388" y="3971925"/>
            <a:ext cx="749300" cy="960438"/>
          </a:xfrm>
          <a:custGeom>
            <a:avLst/>
            <a:gdLst>
              <a:gd name="T0" fmla="*/ 0 w 472"/>
              <a:gd name="T1" fmla="*/ 2147483646 h 605"/>
              <a:gd name="T2" fmla="*/ 2147483646 w 472"/>
              <a:gd name="T3" fmla="*/ 2147483646 h 605"/>
              <a:gd name="T4" fmla="*/ 2147483646 w 472"/>
              <a:gd name="T5" fmla="*/ 2147483646 h 605"/>
              <a:gd name="T6" fmla="*/ 2147483646 w 472"/>
              <a:gd name="T7" fmla="*/ 0 h 605"/>
              <a:gd name="T8" fmla="*/ 0 w 472"/>
              <a:gd name="T9" fmla="*/ 2147483646 h 6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2"/>
              <a:gd name="T16" fmla="*/ 0 h 605"/>
              <a:gd name="T17" fmla="*/ 472 w 472"/>
              <a:gd name="T18" fmla="*/ 605 h 6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2" h="605">
                <a:moveTo>
                  <a:pt x="0" y="19"/>
                </a:moveTo>
                <a:lnTo>
                  <a:pt x="95" y="605"/>
                </a:lnTo>
                <a:lnTo>
                  <a:pt x="369" y="472"/>
                </a:lnTo>
                <a:lnTo>
                  <a:pt x="472" y="0"/>
                </a:lnTo>
                <a:lnTo>
                  <a:pt x="0" y="19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6" name="Freeform 23"/>
          <p:cNvSpPr>
            <a:spLocks/>
          </p:cNvSpPr>
          <p:nvPr/>
        </p:nvSpPr>
        <p:spPr bwMode="auto">
          <a:xfrm rot="719157">
            <a:off x="569913" y="4497388"/>
            <a:ext cx="1747837" cy="461962"/>
          </a:xfrm>
          <a:custGeom>
            <a:avLst/>
            <a:gdLst>
              <a:gd name="T0" fmla="*/ 0 w 802"/>
              <a:gd name="T1" fmla="*/ 0 h 387"/>
              <a:gd name="T2" fmla="*/ 2147483646 w 802"/>
              <a:gd name="T3" fmla="*/ 2147483646 h 387"/>
              <a:gd name="T4" fmla="*/ 2147483646 w 802"/>
              <a:gd name="T5" fmla="*/ 2147483646 h 387"/>
              <a:gd name="T6" fmla="*/ 0 60000 65536"/>
              <a:gd name="T7" fmla="*/ 0 60000 65536"/>
              <a:gd name="T8" fmla="*/ 0 60000 65536"/>
              <a:gd name="T9" fmla="*/ 0 w 802"/>
              <a:gd name="T10" fmla="*/ 0 h 387"/>
              <a:gd name="T11" fmla="*/ 802 w 802"/>
              <a:gd name="T12" fmla="*/ 387 h 3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387">
                <a:moveTo>
                  <a:pt x="0" y="0"/>
                </a:moveTo>
                <a:cubicBezTo>
                  <a:pt x="211" y="95"/>
                  <a:pt x="423" y="191"/>
                  <a:pt x="557" y="255"/>
                </a:cubicBezTo>
                <a:cubicBezTo>
                  <a:pt x="691" y="319"/>
                  <a:pt x="761" y="365"/>
                  <a:pt x="802" y="3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7" name="Text Box 24"/>
          <p:cNvSpPr txBox="1">
            <a:spLocks noChangeArrowheads="1"/>
          </p:cNvSpPr>
          <p:nvPr/>
        </p:nvSpPr>
        <p:spPr bwMode="auto">
          <a:xfrm>
            <a:off x="179388" y="3948113"/>
            <a:ext cx="34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641051" name="Text Box 27"/>
          <p:cNvSpPr txBox="1">
            <a:spLocks noChangeArrowheads="1"/>
          </p:cNvSpPr>
          <p:nvPr/>
        </p:nvSpPr>
        <p:spPr bwMode="auto">
          <a:xfrm>
            <a:off x="4248150" y="4373563"/>
            <a:ext cx="4895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D(q) is called the dual;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q (</a:t>
            </a:r>
            <a:r>
              <a:rPr lang="en-US" altLang="en-US" sz="2000" b="1" i="1">
                <a:solidFill>
                  <a:srgbClr val="FF0000"/>
                </a:solidFill>
              </a:rPr>
              <a:t>&gt;= 0</a:t>
            </a:r>
            <a:r>
              <a:rPr lang="en-US" altLang="en-US" sz="2000">
                <a:solidFill>
                  <a:srgbClr val="000000"/>
                </a:solidFill>
              </a:rPr>
              <a:t>) are called prices in economics</a:t>
            </a:r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169863" y="4171950"/>
            <a:ext cx="3495675" cy="976313"/>
            <a:chOff x="554" y="3609"/>
            <a:chExt cx="2202" cy="615"/>
          </a:xfrm>
        </p:grpSpPr>
        <p:sp>
          <p:nvSpPr>
            <p:cNvPr id="85012" name="Line 12"/>
            <p:cNvSpPr>
              <a:spLocks noChangeShapeType="1"/>
            </p:cNvSpPr>
            <p:nvPr/>
          </p:nvSpPr>
          <p:spPr bwMode="auto">
            <a:xfrm flipV="1">
              <a:off x="554" y="3801"/>
              <a:ext cx="1948" cy="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3" name="Text Box 15"/>
            <p:cNvSpPr txBox="1">
              <a:spLocks noChangeArrowheads="1"/>
            </p:cNvSpPr>
            <p:nvPr/>
          </p:nvSpPr>
          <p:spPr bwMode="auto">
            <a:xfrm>
              <a:off x="2460" y="3609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67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D6AFCA-18E9-7441-92AB-83C4D750644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609600" y="347663"/>
            <a:ext cx="77724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200" u="sng" dirty="0">
                <a:solidFill>
                  <a:srgbClr val="3333CC"/>
                </a:solidFill>
              </a:rPr>
              <a:t>Recap: Primal-Dual Decomposition of Network-Wide Resource Allocation</a:t>
            </a:r>
            <a:endParaRPr lang="en-US" altLang="en-US" sz="3200" u="sng" dirty="0">
              <a:solidFill>
                <a:srgbClr val="3333CC"/>
              </a:solidFill>
            </a:endParaRPr>
          </a:p>
        </p:txBody>
      </p:sp>
      <p:sp>
        <p:nvSpPr>
          <p:cNvPr id="13414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71513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SYSTEM(U):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 err="1">
                <a:solidFill>
                  <a:srgbClr val="000000"/>
                </a:solidFill>
              </a:rPr>
              <a:t>USER</a:t>
            </a:r>
            <a:r>
              <a:rPr lang="en-GB" altLang="zh-CN" baseline="-25000" dirty="0" err="1">
                <a:solidFill>
                  <a:srgbClr val="000000"/>
                </a:solidFill>
              </a:rPr>
              <a:t>f</a:t>
            </a:r>
            <a:r>
              <a:rPr lang="en-GB" altLang="zh-CN" dirty="0">
                <a:solidFill>
                  <a:srgbClr val="000000"/>
                </a:solidFill>
              </a:rPr>
              <a:t>:</a:t>
            </a: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NETWORK: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3568700" y="1455738"/>
          <a:ext cx="481806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1455738"/>
                        <a:ext cx="4818063" cy="176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3846513" y="3508375"/>
          <a:ext cx="432276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Equation" r:id="rId6" imgW="1358310" imgH="482391" progId="Equation.3">
                  <p:embed/>
                </p:oleObj>
              </mc:Choice>
              <mc:Fallback>
                <p:oleObj name="Equation" r:id="rId6" imgW="1358310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3508375"/>
                        <a:ext cx="4322762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8"/>
          <p:cNvGraphicFramePr>
            <a:graphicFrameLocks noChangeAspect="1"/>
          </p:cNvGraphicFramePr>
          <p:nvPr/>
        </p:nvGraphicFramePr>
        <p:xfrm>
          <a:off x="3105150" y="5672138"/>
          <a:ext cx="5378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Equation" r:id="rId8" imgW="2019300" imgH="355600" progId="Equation.3">
                  <p:embed/>
                </p:oleObj>
              </mc:Choice>
              <mc:Fallback>
                <p:oleObj name="Equation" r:id="rId8" imgW="20193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5672138"/>
                        <a:ext cx="5378450" cy="949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11"/>
          <p:cNvSpPr>
            <a:spLocks noChangeArrowheads="1"/>
          </p:cNvSpPr>
          <p:nvPr/>
        </p:nvSpPr>
        <p:spPr bwMode="auto">
          <a:xfrm>
            <a:off x="3689350" y="3468688"/>
            <a:ext cx="4603750" cy="160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A9BC55-5C6E-E149-8432-277E84968CF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51939" y="2225675"/>
            <a:ext cx="2738438" cy="1738312"/>
            <a:chOff x="1633" y="2673"/>
            <a:chExt cx="1725" cy="1095"/>
          </a:xfrm>
        </p:grpSpPr>
        <p:sp>
          <p:nvSpPr>
            <p:cNvPr id="105481" name="Rectangle 3"/>
            <p:cNvSpPr>
              <a:spLocks noChangeArrowheads="1"/>
            </p:cNvSpPr>
            <p:nvPr/>
          </p:nvSpPr>
          <p:spPr bwMode="auto">
            <a:xfrm>
              <a:off x="1633" y="2673"/>
              <a:ext cx="905" cy="39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5482" name="Line 4"/>
            <p:cNvSpPr>
              <a:spLocks noChangeShapeType="1"/>
            </p:cNvSpPr>
            <p:nvPr/>
          </p:nvSpPr>
          <p:spPr bwMode="auto">
            <a:xfrm flipH="1" flipV="1">
              <a:off x="2386" y="3099"/>
              <a:ext cx="191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5483" name="Object 4"/>
            <p:cNvGraphicFramePr>
              <a:graphicFrameLocks noChangeAspect="1"/>
            </p:cNvGraphicFramePr>
            <p:nvPr/>
          </p:nvGraphicFramePr>
          <p:xfrm>
            <a:off x="2079" y="3389"/>
            <a:ext cx="1279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338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3389"/>
                          <a:ext cx="1279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475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TCP/Reno Dynamics</a:t>
            </a:r>
          </a:p>
        </p:txBody>
      </p:sp>
      <p:sp>
        <p:nvSpPr>
          <p:cNvPr id="105476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603250" y="4757738"/>
          <a:ext cx="381952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39" name="Equation" r:id="rId6" imgW="1485255" imgH="545863" progId="Equation.3">
                  <p:embed/>
                </p:oleObj>
              </mc:Choice>
              <mc:Fallback>
                <p:oleObj name="Equation" r:id="rId6" imgW="1485255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757738"/>
                        <a:ext cx="381952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14"/>
          <p:cNvGraphicFramePr>
            <a:graphicFrameLocks noChangeAspect="1"/>
          </p:cNvGraphicFramePr>
          <p:nvPr/>
        </p:nvGraphicFramePr>
        <p:xfrm>
          <a:off x="5130800" y="25400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40" name="Equation" r:id="rId8" imgW="1218671" imgH="241195" progId="Equation.3">
                  <p:embed/>
                </p:oleObj>
              </mc:Choice>
              <mc:Fallback>
                <p:oleObj name="Equation" r:id="rId8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5400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4787900" y="4995863"/>
          <a:ext cx="375602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41" name="Equation" r:id="rId10" imgW="1459866" imgH="444307" progId="Equation.3">
                  <p:embed/>
                </p:oleObj>
              </mc:Choice>
              <mc:Fallback>
                <p:oleObj name="Equation" r:id="rId10" imgW="1459866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995863"/>
                        <a:ext cx="375602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 baseline="3000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box>
                      <m:box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brk m:alnAt="6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blipFill rotWithShape="0">
                <a:blip r:embed="rId12"/>
                <a:stretch>
                  <a:fillRect l="-3812" t="-123529" r="-6054" b="-14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13414" y="2013226"/>
            <a:ext cx="2671762" cy="2398713"/>
            <a:chOff x="3049697" y="1994009"/>
            <a:chExt cx="2671762" cy="2399206"/>
          </a:xfrm>
        </p:grpSpPr>
        <p:sp>
          <p:nvSpPr>
            <p:cNvPr id="107529" name="Rectangle 3"/>
            <p:cNvSpPr>
              <a:spLocks noChangeArrowheads="1"/>
            </p:cNvSpPr>
            <p:nvPr/>
          </p:nvSpPr>
          <p:spPr bwMode="auto">
            <a:xfrm>
              <a:off x="3049697" y="1994009"/>
              <a:ext cx="2671762" cy="4619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7530" name="Line 4"/>
            <p:cNvSpPr>
              <a:spLocks noChangeShapeType="1"/>
            </p:cNvSpPr>
            <p:nvPr/>
          </p:nvSpPr>
          <p:spPr bwMode="auto">
            <a:xfrm flipV="1">
              <a:off x="4209393" y="2475186"/>
              <a:ext cx="567559" cy="1308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7531" name="Object 6"/>
            <p:cNvGraphicFramePr>
              <a:graphicFrameLocks noChangeAspect="1"/>
            </p:cNvGraphicFramePr>
            <p:nvPr/>
          </p:nvGraphicFramePr>
          <p:xfrm>
            <a:off x="3212334" y="3791553"/>
            <a:ext cx="2030413" cy="60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362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334" y="3791553"/>
                          <a:ext cx="2030413" cy="60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23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TCP/Vegas Dynamics</a:t>
            </a:r>
          </a:p>
        </p:txBody>
      </p:sp>
      <p:sp>
        <p:nvSpPr>
          <p:cNvPr id="107524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825500" y="5160963"/>
          <a:ext cx="2384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63" name="Equation" r:id="rId6" imgW="926698" imgH="253890" progId="Equation.3">
                  <p:embed/>
                </p:oleObj>
              </mc:Choice>
              <mc:Fallback>
                <p:oleObj name="Equation" r:id="rId6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60963"/>
                        <a:ext cx="2384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9" name="Object 4"/>
          <p:cNvGraphicFramePr>
            <a:graphicFrameLocks noChangeAspect="1"/>
          </p:cNvGraphicFramePr>
          <p:nvPr/>
        </p:nvGraphicFramePr>
        <p:xfrm>
          <a:off x="3897313" y="5203825"/>
          <a:ext cx="362267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64" name="Equation" r:id="rId8" imgW="1409088" imgH="253890" progId="Equation.3">
                  <p:embed/>
                </p:oleObj>
              </mc:Choice>
              <mc:Fallback>
                <p:oleObj name="Equation" r:id="rId8" imgW="140908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203825"/>
                        <a:ext cx="362267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14"/>
          <p:cNvGraphicFramePr>
            <a:graphicFrameLocks noChangeAspect="1"/>
          </p:cNvGraphicFramePr>
          <p:nvPr/>
        </p:nvGraphicFramePr>
        <p:xfrm>
          <a:off x="5226050" y="22225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65" name="Equation" r:id="rId10" imgW="1218671" imgH="241195" progId="Equation.3">
                  <p:embed/>
                </p:oleObj>
              </mc:Choice>
              <mc:Fallback>
                <p:oleObj name="Equation" r:id="rId10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2225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𝑅𝑇𝑇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𝑅𝑇𝑇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RTTmin</m:t>
                    </m:r>
                  </m:oMath>
                </a14:m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blipFill rotWithShape="0">
                <a:blip r:embed="rId12"/>
                <a:stretch>
                  <a:fillRect t="-9877" r="-360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572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12198</TotalTime>
  <Words>2437</Words>
  <Application>Microsoft Macintosh PowerPoint</Application>
  <PresentationFormat>On-screen Show (4:3)</PresentationFormat>
  <Paragraphs>730</Paragraphs>
  <Slides>43</Slides>
  <Notes>42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64" baseType="lpstr">
      <vt:lpstr>ＭＳ Ｐゴシック</vt:lpstr>
      <vt:lpstr>PMingLiU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Tahoma</vt:lpstr>
      <vt:lpstr>Times New Roman</vt:lpstr>
      <vt:lpstr>Wingdings</vt:lpstr>
      <vt:lpstr>Default Design</vt:lpstr>
      <vt:lpstr>5_Default Design</vt:lpstr>
      <vt:lpstr>3_Default Design</vt:lpstr>
      <vt:lpstr>4_Default Design</vt:lpstr>
      <vt:lpstr>8_Default Design</vt:lpstr>
      <vt:lpstr>1_Default Design</vt:lpstr>
      <vt:lpstr>Equation</vt:lpstr>
      <vt:lpstr>Photo Editor Photo</vt:lpstr>
      <vt:lpstr>Network Layer: Overview; Distance Vector Protocols</vt:lpstr>
      <vt:lpstr>PowerPoint Presentation</vt:lpstr>
      <vt:lpstr>Admin</vt:lpstr>
      <vt:lpstr>Recap: BW Allocation Framework</vt:lpstr>
      <vt:lpstr>Recap: Derive Objective Function</vt:lpstr>
      <vt:lpstr>Recap: Derive Alg (Strong Dual Theorem)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Current Internet Network Layer</vt:lpstr>
      <vt:lpstr>Our Focus: Global Routing System</vt:lpstr>
      <vt:lpstr>Global Routing Divide and Conquer:  Routing with Autonomous Systems</vt:lpstr>
      <vt:lpstr>PowerPoint Presentation</vt:lpstr>
      <vt:lpstr>Network Layer: Complexity Factors/Objectives</vt:lpstr>
      <vt:lpstr>Network Layer Quality of Service</vt:lpstr>
      <vt:lpstr>Routing Design Space</vt:lpstr>
      <vt:lpstr>Routing Design Space: User-based, Multipath, Adaptive</vt:lpstr>
      <vt:lpstr>User Optimal, Multipath, Adaptive</vt:lpstr>
      <vt:lpstr>PowerPoint Presentation</vt:lpstr>
      <vt:lpstr>PowerPoint Presentation</vt:lpstr>
      <vt:lpstr>PowerPoint Presentation</vt:lpstr>
      <vt:lpstr>PowerPoint Presentation</vt:lpstr>
      <vt:lpstr>Assigning Link Weight: Dynamic Link Costs</vt:lpstr>
      <vt:lpstr>Example: Cisco Proprietary  Recommendation on  Link Cost</vt:lpstr>
      <vt:lpstr>Example: EIGRP Link Cost</vt:lpstr>
      <vt:lpstr>PowerPoint Presentation</vt:lpstr>
      <vt:lpstr>Distance Vector Routing</vt:lpstr>
      <vt:lpstr>Distance Vector Routing: Basic Idea</vt:lpstr>
      <vt:lpstr>PowerPoint Presentation</vt:lpstr>
      <vt:lpstr>Synchronous Bellman-Ford (SBF)</vt:lpstr>
      <vt:lpstr>PowerPoint Presentation</vt:lpstr>
      <vt:lpstr>SBF/∞</vt:lpstr>
      <vt:lpstr>Example</vt:lpstr>
      <vt:lpstr>A Nice Property of SBF: Monotonicity</vt:lpstr>
      <vt:lpstr>Correctness of SBF/∞</vt:lpstr>
      <vt:lpstr>Correctness of SBF/∞</vt:lpstr>
      <vt:lpstr>PowerPoint Presentation</vt:lpstr>
      <vt:lpstr>SBF at another  Initial Configuration: SBF/-1</vt:lpstr>
      <vt:lpstr>Example</vt:lpstr>
      <vt:lpstr>Correctness of SBF/-1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Microsoft Office User</cp:lastModifiedBy>
  <cp:revision>485</cp:revision>
  <cp:lastPrinted>2017-12-04T18:25:17Z</cp:lastPrinted>
  <dcterms:created xsi:type="dcterms:W3CDTF">1999-10-08T19:08:27Z</dcterms:created>
  <dcterms:modified xsi:type="dcterms:W3CDTF">2021-11-30T10:01:18Z</dcterms:modified>
  <cp:category/>
</cp:coreProperties>
</file>